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5" r:id="rId6"/>
    <p:sldId id="262" r:id="rId7"/>
    <p:sldId id="266" r:id="rId8"/>
    <p:sldId id="263" r:id="rId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336600"/>
    <a:srgbClr val="009999"/>
    <a:srgbClr val="00CCFF"/>
    <a:srgbClr val="FFFF00"/>
    <a:srgbClr val="33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43" autoAdjust="0"/>
  </p:normalViewPr>
  <p:slideViewPr>
    <p:cSldViewPr>
      <p:cViewPr varScale="1">
        <p:scale>
          <a:sx n="64" d="100"/>
          <a:sy n="64" d="100"/>
        </p:scale>
        <p:origin x="-16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94E10F8-3A9F-4808-955D-9DEB6257060B}" type="datetimeFigureOut">
              <a:rPr lang="ru-RU"/>
              <a:pPr>
                <a:defRPr/>
              </a:pPr>
              <a:t>10.03.2021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C2C64E7-470C-40DA-90D7-EAABFAEED97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3AFD113-5247-4AA3-8DE6-9BD5E114EC9C}" type="datetimeFigureOut">
              <a:rPr lang="ru-RU"/>
              <a:pPr>
                <a:defRPr/>
              </a:pPr>
              <a:t>10.03.2021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950D3AB-E6E9-42E3-A2F6-F0A4CF7A132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4164D59-0280-45AC-BBFA-F290999CD1AC}" type="datetimeFigureOut">
              <a:rPr lang="ru-RU"/>
              <a:pPr>
                <a:defRPr/>
              </a:pPr>
              <a:t>10.03.2021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9F5E644-3CB5-4342-9418-569E57FF9D2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DEB80B9-5E81-411E-B338-E032E2E1E80A}" type="datetimeFigureOut">
              <a:rPr lang="ru-RU"/>
              <a:pPr>
                <a:defRPr/>
              </a:pPr>
              <a:t>10.03.2021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F1A136-4805-4B11-9E72-71B09D7D8BF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F7DAB41-AA9D-4B77-BF15-58D2ACF7803A}" type="datetimeFigureOut">
              <a:rPr lang="ru-RU"/>
              <a:pPr>
                <a:defRPr/>
              </a:pPr>
              <a:t>10.03.2021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0F43488-4CB2-4823-8573-FBA8552DCED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66961FE-7C5C-4F13-9078-A6E18C63DA81}" type="datetimeFigureOut">
              <a:rPr lang="ru-RU"/>
              <a:pPr>
                <a:defRPr/>
              </a:pPr>
              <a:t>10.03.2021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C28E02D-DCFC-4F75-9054-50D3DFBB13E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1ACD90C-F5D1-462F-9A22-8D3CEE480440}" type="datetimeFigureOut">
              <a:rPr lang="ru-RU"/>
              <a:pPr>
                <a:defRPr/>
              </a:pPr>
              <a:t>10.03.2021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8616D6D-323C-4D93-8BCC-97832C5914E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E17C1629-59DC-4FA9-8F6D-7618B6BDD2FE}" type="datetimeFigureOut">
              <a:rPr lang="ru-RU"/>
              <a:pPr>
                <a:defRPr/>
              </a:pPr>
              <a:t>10.03.2021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749F63F9-311D-4F65-BE74-7FE232FB1BD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116C4EE-AAF6-4774-9406-B82919B6FFFA}" type="datetimeFigureOut">
              <a:rPr lang="ru-RU"/>
              <a:pPr>
                <a:defRPr/>
              </a:pPr>
              <a:t>10.03.2021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C200248-351F-46A1-ACE3-7DC51DDDFAB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59EAF9C-6F0D-4B0E-98E2-452C0B985730}" type="datetimeFigureOut">
              <a:rPr lang="ru-RU"/>
              <a:pPr>
                <a:defRPr/>
              </a:pPr>
              <a:t>10.03.2021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87F5C17-A492-4644-B0AC-A064D61259FD}"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F1D9B22-1EE4-4786-95FD-002A5E959357}" type="datetimeFigureOut">
              <a:rPr lang="ru-RU"/>
              <a:pPr>
                <a:defRPr/>
              </a:pPr>
              <a:t>10.03.2021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F2B4A6F-4A5E-48B0-9862-9921BD3300E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ABE0016-2500-4340-8618-E576279C06F7}" type="datetimeFigureOut">
              <a:rPr lang="ru-RU"/>
              <a:pPr>
                <a:defRPr/>
              </a:pPr>
              <a:t>10.03.2021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69620B2-42DD-4703-81DC-CC5CD21E491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hyperlink" Target="http://penza.bezformata.com/word/kraevedeniya/16717/" TargetMode="External"/><Relationship Id="rId13" Type="http://schemas.openxmlformats.org/officeDocument/2006/relationships/hyperlink" Target="http://penza.bezformata.com/word/tantcev/9136/" TargetMode="External"/><Relationship Id="rId18" Type="http://schemas.openxmlformats.org/officeDocument/2006/relationships/hyperlink" Target="http://penza.bezformata.com/word/pifagor/45349/" TargetMode="External"/><Relationship Id="rId3" Type="http://schemas.openxmlformats.org/officeDocument/2006/relationships/hyperlink" Target="http://penza.bezformata.com/word/edinaya-rossiya/8034/" TargetMode="External"/><Relationship Id="rId21" Type="http://schemas.openxmlformats.org/officeDocument/2006/relationships/image" Target="../media/image12.jpeg"/><Relationship Id="rId7" Type="http://schemas.openxmlformats.org/officeDocument/2006/relationships/hyperlink" Target="http://penza.bezformata.com/word/yunij-skazochnik/717162/" TargetMode="External"/><Relationship Id="rId12" Type="http://schemas.openxmlformats.org/officeDocument/2006/relationships/hyperlink" Target="http://penza.bezformata.com/word/vokal/2717/" TargetMode="External"/><Relationship Id="rId17" Type="http://schemas.openxmlformats.org/officeDocument/2006/relationships/hyperlink" Target="http://penza.bezformata.com/word/lingvistiki/34414/" TargetMode="External"/><Relationship Id="rId2" Type="http://schemas.openxmlformats.org/officeDocument/2006/relationships/image" Target="../media/image10.jpeg"/><Relationship Id="rId16" Type="http://schemas.openxmlformats.org/officeDocument/2006/relationships/hyperlink" Target="http://penza.bezformata.com/word/hudozhestvennoe-i-avtorskoe-chtenie/3535277/" TargetMode="External"/><Relationship Id="rId20" Type="http://schemas.openxmlformats.org/officeDocument/2006/relationships/image" Target="../media/image11.jpeg"/><Relationship Id="rId1" Type="http://schemas.openxmlformats.org/officeDocument/2006/relationships/slideLayout" Target="../slideLayouts/slideLayout5.xml"/><Relationship Id="rId6" Type="http://schemas.openxmlformats.org/officeDocument/2006/relationships/hyperlink" Target="http://penza.bezformata.com/word/yunij-zhurnalist/91247/" TargetMode="External"/><Relationship Id="rId11" Type="http://schemas.openxmlformats.org/officeDocument/2006/relationships/hyperlink" Target="http://penza.bezformata.com/word/ekologii/1712/" TargetMode="External"/><Relationship Id="rId5" Type="http://schemas.openxmlformats.org/officeDocument/2006/relationships/hyperlink" Target="http://penza.bezformata.com/word/marafonov/14715/" TargetMode="External"/><Relationship Id="rId15" Type="http://schemas.openxmlformats.org/officeDocument/2006/relationships/hyperlink" Target="http://penza.bezformata.com/word/mirovaya-i-otechestvennaya-kultura/1815121/" TargetMode="External"/><Relationship Id="rId10" Type="http://schemas.openxmlformats.org/officeDocument/2006/relationships/hyperlink" Target="http://penza.bezformata.com/word/narodnoe-tvorchestvo/355145/" TargetMode="External"/><Relationship Id="rId19" Type="http://schemas.openxmlformats.org/officeDocument/2006/relationships/image" Target="../media/image3.jpeg"/><Relationship Id="rId4" Type="http://schemas.openxmlformats.org/officeDocument/2006/relationships/hyperlink" Target="http://penza.bezformata.com/word/molodaya-gvardiya/18344/" TargetMode="External"/><Relationship Id="rId9" Type="http://schemas.openxmlformats.org/officeDocument/2006/relationships/hyperlink" Target="http://penza.bezformata.com/word/turizma/95/" TargetMode="External"/><Relationship Id="rId14" Type="http://schemas.openxmlformats.org/officeDocument/2006/relationships/hyperlink" Target="http://penza.bezformata.com/word/yunij-izobretatel/631431/" TargetMode="External"/><Relationship Id="rId22"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jpeg"/><Relationship Id="rId7"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jpeg"/><Relationship Id="rId9"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 Id="rId5" Type="http://schemas.openxmlformats.org/officeDocument/2006/relationships/image" Target="../media/image23.jpe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7.jpe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srcRect l="6549" r="13205" b="16556"/>
          <a:stretch>
            <a:fillRect/>
          </a:stretch>
        </p:blipFill>
        <p:spPr bwMode="auto">
          <a:xfrm>
            <a:off x="71406" y="2857496"/>
            <a:ext cx="2357454" cy="1785950"/>
          </a:xfrm>
          <a:prstGeom prst="diamond">
            <a:avLst/>
          </a:prstGeom>
          <a:noFill/>
          <a:ln w="9525">
            <a:noFill/>
            <a:miter lim="800000"/>
            <a:headEnd/>
            <a:tailEnd/>
          </a:ln>
          <a:effectLst/>
        </p:spPr>
      </p:pic>
      <p:sp>
        <p:nvSpPr>
          <p:cNvPr id="13314" name="Заголовок 3"/>
          <p:cNvSpPr>
            <a:spLocks noGrp="1"/>
          </p:cNvSpPr>
          <p:nvPr>
            <p:ph type="title"/>
          </p:nvPr>
        </p:nvSpPr>
        <p:spPr>
          <a:xfrm>
            <a:off x="785813" y="2000250"/>
            <a:ext cx="7072312" cy="1428750"/>
          </a:xfrm>
        </p:spPr>
        <p:txBody>
          <a:bodyPr/>
          <a:lstStyle/>
          <a:p>
            <a:pPr eaLnBrk="1" hangingPunct="1"/>
            <a:r>
              <a:rPr lang="ru-RU" sz="4000" smtClean="0">
                <a:solidFill>
                  <a:srgbClr val="FF0000"/>
                </a:solidFill>
                <a:latin typeface="Times New Roman" pitchFamily="18" charset="0"/>
                <a:cs typeface="Times New Roman" pitchFamily="18" charset="0"/>
              </a:rPr>
              <a:t>КАЛЕНДАРЬ СОБЫТИЙ</a:t>
            </a:r>
            <a:br>
              <a:rPr lang="ru-RU" sz="4000" smtClean="0">
                <a:solidFill>
                  <a:srgbClr val="FF0000"/>
                </a:solidFill>
                <a:latin typeface="Times New Roman" pitchFamily="18" charset="0"/>
                <a:cs typeface="Times New Roman" pitchFamily="18" charset="0"/>
              </a:rPr>
            </a:br>
            <a:r>
              <a:rPr lang="ru-RU" sz="4000" smtClean="0">
                <a:solidFill>
                  <a:srgbClr val="FF0000"/>
                </a:solidFill>
                <a:latin typeface="Times New Roman" pitchFamily="18" charset="0"/>
                <a:cs typeface="Times New Roman" pitchFamily="18" charset="0"/>
              </a:rPr>
              <a:t>КАМЕНСКОГО РАЙОНА</a:t>
            </a:r>
            <a:br>
              <a:rPr lang="ru-RU" sz="4000" smtClean="0">
                <a:solidFill>
                  <a:srgbClr val="FF0000"/>
                </a:solidFill>
                <a:latin typeface="Times New Roman" pitchFamily="18" charset="0"/>
                <a:cs typeface="Times New Roman" pitchFamily="18" charset="0"/>
              </a:rPr>
            </a:br>
            <a:r>
              <a:rPr lang="ru-RU" sz="4000" smtClean="0">
                <a:solidFill>
                  <a:srgbClr val="FF0000"/>
                </a:solidFill>
                <a:latin typeface="Times New Roman" pitchFamily="18" charset="0"/>
                <a:cs typeface="Times New Roman" pitchFamily="18" charset="0"/>
              </a:rPr>
              <a:t>ПЕНЗЕНСКОЙ ОБЛАСТИ</a:t>
            </a:r>
            <a:br>
              <a:rPr lang="ru-RU" sz="4000" smtClean="0">
                <a:solidFill>
                  <a:srgbClr val="FF0000"/>
                </a:solidFill>
                <a:latin typeface="Times New Roman" pitchFamily="18" charset="0"/>
                <a:cs typeface="Times New Roman" pitchFamily="18" charset="0"/>
              </a:rPr>
            </a:br>
            <a:r>
              <a:rPr lang="ru-RU" sz="4000" smtClean="0">
                <a:solidFill>
                  <a:srgbClr val="FF0000"/>
                </a:solidFill>
                <a:latin typeface="Times New Roman" pitchFamily="18" charset="0"/>
                <a:cs typeface="Times New Roman" pitchFamily="18" charset="0"/>
              </a:rPr>
              <a:t>20</a:t>
            </a:r>
            <a:r>
              <a:rPr lang="en-US" sz="4000" smtClean="0">
                <a:solidFill>
                  <a:srgbClr val="FF0000"/>
                </a:solidFill>
                <a:latin typeface="Times New Roman" pitchFamily="18" charset="0"/>
                <a:cs typeface="Times New Roman" pitchFamily="18" charset="0"/>
              </a:rPr>
              <a:t>2</a:t>
            </a:r>
            <a:r>
              <a:rPr lang="ru-RU" sz="4000" smtClean="0">
                <a:solidFill>
                  <a:srgbClr val="FF0000"/>
                </a:solidFill>
                <a:latin typeface="Times New Roman" pitchFamily="18" charset="0"/>
                <a:cs typeface="Times New Roman" pitchFamily="18" charset="0"/>
              </a:rPr>
              <a:t>1</a:t>
            </a:r>
          </a:p>
        </p:txBody>
      </p:sp>
      <p:pic>
        <p:nvPicPr>
          <p:cNvPr id="13315" name="Picture 2" descr="Изображение 023"/>
          <p:cNvPicPr>
            <a:picLocks noChangeAspect="1" noChangeArrowheads="1"/>
          </p:cNvPicPr>
          <p:nvPr/>
        </p:nvPicPr>
        <p:blipFill>
          <a:blip r:embed="rId3"/>
          <a:srcRect/>
          <a:stretch>
            <a:fillRect/>
          </a:stretch>
        </p:blipFill>
        <p:spPr bwMode="auto">
          <a:xfrm>
            <a:off x="3786188" y="0"/>
            <a:ext cx="1857375" cy="1500188"/>
          </a:xfrm>
          <a:prstGeom prst="rect">
            <a:avLst/>
          </a:prstGeom>
          <a:noFill/>
          <a:ln w="9525">
            <a:noFill/>
            <a:miter lim="800000"/>
            <a:headEnd/>
            <a:tailEnd/>
          </a:ln>
        </p:spPr>
      </p:pic>
      <p:pic>
        <p:nvPicPr>
          <p:cNvPr id="5" name="Содержимое 49" descr="174cc8cda4fc2ee3a5d7f0fe5bbedf16.jpg"/>
          <p:cNvPicPr>
            <a:picLocks noChangeAspect="1"/>
          </p:cNvPicPr>
          <p:nvPr/>
        </p:nvPicPr>
        <p:blipFill>
          <a:blip r:embed="rId4">
            <a:lum contrast="10000"/>
          </a:blip>
          <a:stretch>
            <a:fillRect/>
          </a:stretch>
        </p:blipFill>
        <p:spPr>
          <a:xfrm>
            <a:off x="6572264" y="2857496"/>
            <a:ext cx="2428892" cy="1714512"/>
          </a:xfrm>
          <a:prstGeom prst="diamond">
            <a:avLst/>
          </a:prstGeom>
        </p:spPr>
      </p:pic>
      <p:pic>
        <p:nvPicPr>
          <p:cNvPr id="6" name="Picture 4"/>
          <p:cNvPicPr>
            <a:picLocks noChangeAspect="1" noChangeArrowheads="1"/>
          </p:cNvPicPr>
          <p:nvPr/>
        </p:nvPicPr>
        <p:blipFill>
          <a:blip r:embed="rId5" cstate="print"/>
          <a:srcRect/>
          <a:stretch>
            <a:fillRect/>
          </a:stretch>
        </p:blipFill>
        <p:spPr bwMode="auto">
          <a:xfrm>
            <a:off x="6572264" y="4572008"/>
            <a:ext cx="2428892" cy="1804320"/>
          </a:xfrm>
          <a:prstGeom prst="diamond">
            <a:avLst/>
          </a:prstGeom>
          <a:noFill/>
          <a:ln w="9525">
            <a:noFill/>
            <a:miter lim="800000"/>
            <a:headEnd/>
            <a:tailEnd/>
          </a:ln>
          <a:effectLst/>
        </p:spPr>
      </p:pic>
      <p:pic>
        <p:nvPicPr>
          <p:cNvPr id="7" name="Picture 3"/>
          <p:cNvPicPr>
            <a:picLocks noChangeAspect="1" noChangeArrowheads="1"/>
          </p:cNvPicPr>
          <p:nvPr/>
        </p:nvPicPr>
        <p:blipFill>
          <a:blip r:embed="rId6" cstate="print">
            <a:lum bright="10000"/>
          </a:blip>
          <a:srcRect/>
          <a:stretch>
            <a:fillRect/>
          </a:stretch>
        </p:blipFill>
        <p:spPr bwMode="auto">
          <a:xfrm>
            <a:off x="142844" y="4643470"/>
            <a:ext cx="2214578" cy="1643050"/>
          </a:xfrm>
          <a:prstGeom prst="diamond">
            <a:avLst/>
          </a:prstGeom>
          <a:noFill/>
          <a:ln w="9525">
            <a:noFill/>
            <a:miter lim="800000"/>
            <a:headEnd/>
            <a:tailEnd/>
          </a:ln>
          <a:effectLst/>
        </p:spPr>
      </p:pic>
      <p:pic>
        <p:nvPicPr>
          <p:cNvPr id="9" name="Picture 2"/>
          <p:cNvPicPr>
            <a:picLocks noChangeAspect="1" noChangeArrowheads="1"/>
          </p:cNvPicPr>
          <p:nvPr/>
        </p:nvPicPr>
        <p:blipFill>
          <a:blip r:embed="rId7" cstate="print"/>
          <a:srcRect l="20518" t="18178" b="36741"/>
          <a:stretch>
            <a:fillRect/>
          </a:stretch>
        </p:blipFill>
        <p:spPr bwMode="auto">
          <a:xfrm>
            <a:off x="1285852" y="3857628"/>
            <a:ext cx="2286016" cy="1571636"/>
          </a:xfrm>
          <a:prstGeom prst="diamond">
            <a:avLst/>
          </a:prstGeom>
          <a:noFill/>
          <a:ln w="9525">
            <a:noFill/>
            <a:miter lim="800000"/>
            <a:headEnd/>
            <a:tailEnd/>
          </a:ln>
          <a:effectLst/>
        </p:spPr>
      </p:pic>
      <p:pic>
        <p:nvPicPr>
          <p:cNvPr id="10" name="Picture 6"/>
          <p:cNvPicPr>
            <a:picLocks noChangeAspect="1" noChangeArrowheads="1"/>
          </p:cNvPicPr>
          <p:nvPr/>
        </p:nvPicPr>
        <p:blipFill>
          <a:blip r:embed="rId8" cstate="print"/>
          <a:srcRect l="2604" r="3639" b="6845"/>
          <a:stretch>
            <a:fillRect/>
          </a:stretch>
        </p:blipFill>
        <p:spPr bwMode="auto">
          <a:xfrm>
            <a:off x="5429256" y="3786190"/>
            <a:ext cx="2286016" cy="1571636"/>
          </a:xfrm>
          <a:prstGeom prst="diamond">
            <a:avLst/>
          </a:prstGeom>
          <a:noFill/>
          <a:ln w="9525">
            <a:noFill/>
            <a:miter lim="800000"/>
            <a:headEnd/>
            <a:tailEnd/>
          </a:ln>
          <a:effectLst/>
        </p:spPr>
      </p:pic>
      <p:pic>
        <p:nvPicPr>
          <p:cNvPr id="12" name="Picture 8"/>
          <p:cNvPicPr>
            <a:picLocks noChangeAspect="1" noChangeArrowheads="1"/>
          </p:cNvPicPr>
          <p:nvPr/>
        </p:nvPicPr>
        <p:blipFill>
          <a:blip r:embed="rId9" cstate="print">
            <a:lum contrast="10000"/>
          </a:blip>
          <a:srcRect t="11667" b="17083"/>
          <a:stretch>
            <a:fillRect/>
          </a:stretch>
        </p:blipFill>
        <p:spPr bwMode="auto">
          <a:xfrm>
            <a:off x="2000232" y="4929198"/>
            <a:ext cx="2428892" cy="1849863"/>
          </a:xfrm>
          <a:prstGeom prst="diamond">
            <a:avLst/>
          </a:prstGeom>
          <a:noFill/>
          <a:ln w="9525">
            <a:noFill/>
            <a:miter lim="800000"/>
            <a:headEnd/>
            <a:tailEnd/>
          </a:ln>
          <a:effectLst/>
        </p:spPr>
      </p:pic>
      <p:pic>
        <p:nvPicPr>
          <p:cNvPr id="16" name="Picture 7"/>
          <p:cNvPicPr>
            <a:picLocks noChangeAspect="1" noChangeArrowheads="1"/>
          </p:cNvPicPr>
          <p:nvPr/>
        </p:nvPicPr>
        <p:blipFill>
          <a:blip r:embed="rId10" cstate="print"/>
          <a:srcRect/>
          <a:stretch>
            <a:fillRect/>
          </a:stretch>
        </p:blipFill>
        <p:spPr bwMode="auto">
          <a:xfrm>
            <a:off x="4429123" y="4878690"/>
            <a:ext cx="2357455" cy="1765022"/>
          </a:xfrm>
          <a:prstGeom prst="diamond">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6"/>
          <p:cNvPicPr>
            <a:picLocks noChangeAspect="1" noChangeArrowheads="1"/>
          </p:cNvPicPr>
          <p:nvPr/>
        </p:nvPicPr>
        <p:blipFill>
          <a:blip r:embed="rId2">
            <a:lum bright="30000" contrast="20000"/>
          </a:blip>
          <a:srcRect l="1740" t="4765" r="-12" b="-272"/>
          <a:stretch>
            <a:fillRect/>
          </a:stretch>
        </p:blipFill>
        <p:spPr bwMode="auto">
          <a:xfrm>
            <a:off x="0" y="0"/>
            <a:ext cx="9144000" cy="6858000"/>
          </a:xfrm>
          <a:prstGeom prst="rect">
            <a:avLst/>
          </a:prstGeom>
          <a:noFill/>
          <a:ln w="9525">
            <a:noFill/>
            <a:miter lim="800000"/>
            <a:headEnd/>
            <a:tailEnd/>
          </a:ln>
        </p:spPr>
      </p:pic>
      <p:sp>
        <p:nvSpPr>
          <p:cNvPr id="14338" name="Заголовок 2"/>
          <p:cNvSpPr>
            <a:spLocks noGrp="1"/>
          </p:cNvSpPr>
          <p:nvPr>
            <p:ph type="title"/>
          </p:nvPr>
        </p:nvSpPr>
        <p:spPr>
          <a:xfrm>
            <a:off x="3000375" y="142875"/>
            <a:ext cx="2571750" cy="571500"/>
          </a:xfrm>
        </p:spPr>
        <p:txBody>
          <a:bodyPr/>
          <a:lstStyle/>
          <a:p>
            <a:pPr eaLnBrk="1" hangingPunct="1"/>
            <a:r>
              <a:rPr lang="ru-RU" sz="3200" b="1" smtClean="0">
                <a:solidFill>
                  <a:srgbClr val="7030A0"/>
                </a:solidFill>
                <a:latin typeface="Times New Roman" pitchFamily="18" charset="0"/>
                <a:cs typeface="Times New Roman" pitchFamily="18" charset="0"/>
              </a:rPr>
              <a:t>МАРТ</a:t>
            </a:r>
          </a:p>
        </p:txBody>
      </p:sp>
      <p:sp>
        <p:nvSpPr>
          <p:cNvPr id="14339" name="Содержимое 4"/>
          <p:cNvSpPr>
            <a:spLocks noGrp="1"/>
          </p:cNvSpPr>
          <p:nvPr>
            <p:ph sz="half" idx="2"/>
          </p:nvPr>
        </p:nvSpPr>
        <p:spPr>
          <a:xfrm>
            <a:off x="0" y="714375"/>
            <a:ext cx="5286375" cy="5786438"/>
          </a:xfrm>
        </p:spPr>
        <p:txBody>
          <a:bodyPr/>
          <a:lstStyle/>
          <a:p>
            <a:pPr algn="just" eaLnBrk="1" hangingPunct="1">
              <a:buFont typeface="Arial" charset="0"/>
              <a:buNone/>
            </a:pPr>
            <a:r>
              <a:rPr lang="ru-RU" sz="1000" smtClean="0">
                <a:latin typeface="Times New Roman" pitchFamily="18" charset="0"/>
                <a:cs typeface="Times New Roman" pitchFamily="18" charset="0"/>
              </a:rPr>
              <a:t>           </a:t>
            </a:r>
            <a:r>
              <a:rPr lang="ru-RU" sz="1000" b="1" smtClean="0">
                <a:latin typeface="Times New Roman" pitchFamily="18" charset="0"/>
                <a:cs typeface="Times New Roman" pitchFamily="18" charset="0"/>
              </a:rPr>
              <a:t>В селе Кикино Каменского района  Пензенской области, уже 17 по счету  год, проходит  традиционный Кикинский форум «Одаренные дети»,  с целью популяризации и развития творчества молодёжи, воспитания бережного отношения к наследию родного края и выявления талантливых и одаренных детей со всей Пензенской области и других регионов России. Организаторами форума выступают  региональное отделение  партии «</a:t>
            </a:r>
            <a:r>
              <a:rPr lang="ru-RU" sz="1000" b="1" smtClean="0">
                <a:latin typeface="Times New Roman" pitchFamily="18" charset="0"/>
                <a:cs typeface="Times New Roman" pitchFamily="18" charset="0"/>
                <a:hlinkClick r:id="rId3" tooltip="Единая Россия"/>
              </a:rPr>
              <a:t>Единая Россия</a:t>
            </a:r>
            <a:r>
              <a:rPr lang="ru-RU" sz="1000" b="1" smtClean="0">
                <a:latin typeface="Times New Roman" pitchFamily="18" charset="0"/>
                <a:cs typeface="Times New Roman" pitchFamily="18" charset="0"/>
              </a:rPr>
              <a:t>» и активисты «</a:t>
            </a:r>
            <a:r>
              <a:rPr lang="ru-RU" sz="1000" b="1" smtClean="0">
                <a:latin typeface="Times New Roman" pitchFamily="18" charset="0"/>
                <a:cs typeface="Times New Roman" pitchFamily="18" charset="0"/>
                <a:hlinkClick r:id="rId4" tooltip="Молодой Гвардии"/>
              </a:rPr>
              <a:t>Молодой Гвардии</a:t>
            </a:r>
            <a:r>
              <a:rPr lang="ru-RU" sz="1000" b="1" smtClean="0">
                <a:latin typeface="Times New Roman" pitchFamily="18" charset="0"/>
                <a:cs typeface="Times New Roman" pitchFamily="18" charset="0"/>
              </a:rPr>
              <a:t>». </a:t>
            </a:r>
            <a:br>
              <a:rPr lang="ru-RU" sz="1000" b="1" smtClean="0">
                <a:latin typeface="Times New Roman" pitchFamily="18" charset="0"/>
                <a:cs typeface="Times New Roman" pitchFamily="18" charset="0"/>
              </a:rPr>
            </a:br>
            <a:r>
              <a:rPr lang="ru-RU" sz="1000" b="1" smtClean="0">
                <a:latin typeface="Times New Roman" pitchFamily="18" charset="0"/>
                <a:cs typeface="Times New Roman" pitchFamily="18" charset="0"/>
              </a:rPr>
              <a:t>     Идея организовать такой форум родилась не в кабинетах чиновников. Ее предложил замечательный, инициативный человек. Идейным вдохновителем и организатором  столь масштабного мероприятия  является председатель общественной организации «</a:t>
            </a:r>
            <a:r>
              <a:rPr lang="ru-RU" sz="1000" b="1" u="sng" smtClean="0">
                <a:latin typeface="Times New Roman" pitchFamily="18" charset="0"/>
                <a:cs typeface="Times New Roman" pitchFamily="18" charset="0"/>
                <a:hlinkClick r:id="rId5" tooltip="Марафон"/>
              </a:rPr>
              <a:t>Марафон</a:t>
            </a:r>
            <a:r>
              <a:rPr lang="ru-RU" sz="1000" b="1" smtClean="0">
                <a:latin typeface="Times New Roman" pitchFamily="18" charset="0"/>
                <a:cs typeface="Times New Roman" pitchFamily="18" charset="0"/>
              </a:rPr>
              <a:t>», чемпион РСФСР по марафонскому бегу,   уроженец села Кикино Фярит Акжигитов. </a:t>
            </a:r>
            <a:br>
              <a:rPr lang="ru-RU" sz="1000" b="1" smtClean="0">
                <a:latin typeface="Times New Roman" pitchFamily="18" charset="0"/>
                <a:cs typeface="Times New Roman" pitchFamily="18" charset="0"/>
              </a:rPr>
            </a:br>
            <a:r>
              <a:rPr lang="ru-RU" sz="1000" b="1" smtClean="0">
                <a:latin typeface="Times New Roman" pitchFamily="18" charset="0"/>
                <a:cs typeface="Times New Roman" pitchFamily="18" charset="0"/>
              </a:rPr>
              <a:t>     Каждый год, Кикинский форум «Одаренные дети» собирает более 500 талантливых детей и  молодежи. Поучаствовать на форуме    приезжают не только  дети с разных  районов Пензенской области, но и из других регионов России.   </a:t>
            </a:r>
          </a:p>
          <a:p>
            <a:pPr algn="just" eaLnBrk="1" hangingPunct="1"/>
            <a:r>
              <a:rPr lang="ru-RU" sz="1000" b="1" smtClean="0">
                <a:latin typeface="Times New Roman" pitchFamily="18" charset="0"/>
                <a:cs typeface="Times New Roman" pitchFamily="18" charset="0"/>
              </a:rPr>
              <a:t>     В торжественной церемонии открытия форума принимают участие  представители Президента Российской Федерации в Приволжском федеральном округе, члены исполкома Пензенского регионального отделения Всероссийской политической партии «Единая Россия», представители Министерства образования Пензенской области, представители  татарской культурной автономии Пензенской области,   представители различных общественных организаций Пензенской области, представители областной и районной администрации и многие другие. </a:t>
            </a:r>
          </a:p>
          <a:p>
            <a:pPr algn="just" eaLnBrk="1" hangingPunct="1"/>
            <a:r>
              <a:rPr lang="ru-RU" sz="1000" b="1" smtClean="0">
                <a:latin typeface="Times New Roman" pitchFamily="18" charset="0"/>
                <a:cs typeface="Times New Roman" pitchFamily="18" charset="0"/>
              </a:rPr>
              <a:t> После официального открытия, услышав напутственные слова,  все участники  распределяются  по секциям: «</a:t>
            </a:r>
            <a:r>
              <a:rPr lang="ru-RU" sz="1000" b="1" u="sng" smtClean="0">
                <a:latin typeface="Times New Roman" pitchFamily="18" charset="0"/>
                <a:cs typeface="Times New Roman" pitchFamily="18" charset="0"/>
                <a:hlinkClick r:id="rId6" tooltip="Юный журналист"/>
              </a:rPr>
              <a:t>Юный журналист</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7" tooltip="Юный сказочник"/>
              </a:rPr>
              <a:t>Юный сказочник</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8" tooltip="Краеведение"/>
              </a:rPr>
              <a:t>Краеведение</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9" tooltip="Туризм"/>
              </a:rPr>
              <a:t>Туризм</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0" tooltip="Народное творчество"/>
              </a:rPr>
              <a:t>Народное творчество</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1" tooltip="Экология"/>
              </a:rPr>
              <a:t>Экология</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2" tooltip="Вокал"/>
              </a:rPr>
              <a:t>Вокал</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3" tooltip="Танцы"/>
              </a:rPr>
              <a:t>Танцы</a:t>
            </a:r>
            <a:r>
              <a:rPr lang="ru-RU" sz="1000" b="1" smtClean="0">
                <a:latin typeface="Times New Roman" pitchFamily="18" charset="0"/>
                <a:cs typeface="Times New Roman" pitchFamily="18" charset="0"/>
              </a:rPr>
              <a:t>», «Исполнение на музыкальном инструменте», «</a:t>
            </a:r>
            <a:r>
              <a:rPr lang="ru-RU" sz="1000" b="1" u="sng" smtClean="0">
                <a:latin typeface="Times New Roman" pitchFamily="18" charset="0"/>
                <a:cs typeface="Times New Roman" pitchFamily="18" charset="0"/>
                <a:hlinkClick r:id="rId14" tooltip="Юный изобретатель"/>
              </a:rPr>
              <a:t>Юный изобретатель</a:t>
            </a:r>
            <a:r>
              <a:rPr lang="ru-RU" sz="1000" b="1" smtClean="0">
                <a:latin typeface="Times New Roman" pitchFamily="18" charset="0"/>
                <a:cs typeface="Times New Roman" pitchFamily="18" charset="0"/>
              </a:rPr>
              <a:t>», «Информационные технологии предпринимательство в медицине», промышленности, образовании, спорте», «</a:t>
            </a:r>
            <a:r>
              <a:rPr lang="ru-RU" sz="1000" b="1" u="sng" smtClean="0">
                <a:latin typeface="Times New Roman" pitchFamily="18" charset="0"/>
                <a:cs typeface="Times New Roman" pitchFamily="18" charset="0"/>
                <a:hlinkClick r:id="rId15" tooltip="Мировая и Отечественная культура"/>
              </a:rPr>
              <a:t>Мировая и Отечественная культура</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6" tooltip="Художественное и авторское чтение"/>
              </a:rPr>
              <a:t>Художественное и авторское чтение</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7" tooltip="Лингвистика"/>
              </a:rPr>
              <a:t>Лингвистика</a:t>
            </a:r>
            <a:r>
              <a:rPr lang="ru-RU" sz="1000" b="1" smtClean="0">
                <a:latin typeface="Times New Roman" pitchFamily="18" charset="0"/>
                <a:cs typeface="Times New Roman" pitchFamily="18" charset="0"/>
              </a:rPr>
              <a:t>», «</a:t>
            </a:r>
            <a:r>
              <a:rPr lang="ru-RU" sz="1000" b="1" u="sng" smtClean="0">
                <a:latin typeface="Times New Roman" pitchFamily="18" charset="0"/>
                <a:cs typeface="Times New Roman" pitchFamily="18" charset="0"/>
                <a:hlinkClick r:id="rId18" tooltip="Пифагор"/>
              </a:rPr>
              <a:t>Пифагор</a:t>
            </a:r>
            <a:r>
              <a:rPr lang="ru-RU" sz="1000" b="1" smtClean="0">
                <a:latin typeface="Times New Roman" pitchFamily="18" charset="0"/>
                <a:cs typeface="Times New Roman" pitchFamily="18" charset="0"/>
              </a:rPr>
              <a:t>». Ребята  представляют  свои проекты, авторские произведения, инженерные разработки, танцевальные номера. </a:t>
            </a:r>
            <a:br>
              <a:rPr lang="ru-RU" sz="1000" b="1" smtClean="0">
                <a:latin typeface="Times New Roman" pitchFamily="18" charset="0"/>
                <a:cs typeface="Times New Roman" pitchFamily="18" charset="0"/>
              </a:rPr>
            </a:br>
            <a:r>
              <a:rPr lang="ru-RU" sz="1000" b="1" smtClean="0">
                <a:latin typeface="Times New Roman" pitchFamily="18" charset="0"/>
                <a:cs typeface="Times New Roman" pitchFamily="18" charset="0"/>
              </a:rPr>
              <a:t>Форум проходил в течение дня. Победители и призёры  каждой номинации награждаются  дипломами, почетными грамотами и призами.  </a:t>
            </a:r>
          </a:p>
          <a:p>
            <a:pPr algn="just" eaLnBrk="1" hangingPunct="1"/>
            <a:r>
              <a:rPr lang="ru-RU" sz="1400" b="1" smtClean="0">
                <a:solidFill>
                  <a:srgbClr val="C00000"/>
                </a:solidFill>
                <a:latin typeface="Times New Roman" pitchFamily="18" charset="0"/>
                <a:cs typeface="Times New Roman" pitchFamily="18" charset="0"/>
              </a:rPr>
              <a:t>Пензенская область Каменский район с. Кикино</a:t>
            </a:r>
          </a:p>
          <a:p>
            <a:pPr eaLnBrk="1" hangingPunct="1"/>
            <a:r>
              <a:rPr lang="ru-RU" sz="1400" b="1" smtClean="0">
                <a:solidFill>
                  <a:srgbClr val="C00000"/>
                </a:solidFill>
              </a:rPr>
              <a:t> </a:t>
            </a:r>
          </a:p>
          <a:p>
            <a:pPr eaLnBrk="1" hangingPunct="1">
              <a:buFont typeface="Arial" charset="0"/>
              <a:buNone/>
            </a:pPr>
            <a:endParaRPr lang="ru-RU" sz="1000" smtClean="0"/>
          </a:p>
        </p:txBody>
      </p:sp>
      <p:pic>
        <p:nvPicPr>
          <p:cNvPr id="50" name="Содержимое 49" descr="174cc8cda4fc2ee3a5d7f0fe5bbedf16.jpg"/>
          <p:cNvPicPr>
            <a:picLocks noGrp="1" noChangeAspect="1"/>
          </p:cNvPicPr>
          <p:nvPr>
            <p:ph sz="quarter" idx="4"/>
          </p:nvPr>
        </p:nvPicPr>
        <p:blipFill>
          <a:blip r:embed="rId19">
            <a:lum contrast="10000"/>
          </a:blip>
          <a:stretch>
            <a:fillRect/>
          </a:stretch>
        </p:blipFill>
        <p:spPr>
          <a:xfrm>
            <a:off x="5286380" y="1857364"/>
            <a:ext cx="3071834" cy="1928826"/>
          </a:xfrm>
          <a:prstGeom prst="round2DiagRect">
            <a:avLst/>
          </a:prstGeom>
        </p:spPr>
      </p:pic>
      <p:pic>
        <p:nvPicPr>
          <p:cNvPr id="1029" name="Picture 5"/>
          <p:cNvPicPr>
            <a:picLocks noChangeAspect="1" noChangeArrowheads="1"/>
          </p:cNvPicPr>
          <p:nvPr/>
        </p:nvPicPr>
        <p:blipFill>
          <a:blip r:embed="rId20">
            <a:lum bright="20000"/>
          </a:blip>
          <a:srcRect/>
          <a:stretch>
            <a:fillRect/>
          </a:stretch>
        </p:blipFill>
        <p:spPr bwMode="auto">
          <a:xfrm>
            <a:off x="6000761" y="714356"/>
            <a:ext cx="2286015" cy="1000132"/>
          </a:xfrm>
          <a:prstGeom prst="flowChartAlternateProcess">
            <a:avLst/>
          </a:prstGeom>
          <a:noFill/>
          <a:ln w="9525">
            <a:noFill/>
            <a:miter lim="800000"/>
            <a:headEnd/>
            <a:tailEnd/>
          </a:ln>
          <a:effectLst/>
        </p:spPr>
      </p:pic>
      <p:pic>
        <p:nvPicPr>
          <p:cNvPr id="1030" name="Picture 6"/>
          <p:cNvPicPr>
            <a:picLocks noChangeAspect="1" noChangeArrowheads="1"/>
          </p:cNvPicPr>
          <p:nvPr/>
        </p:nvPicPr>
        <p:blipFill>
          <a:blip r:embed="rId21"/>
          <a:srcRect l="2604" r="3639" b="6845"/>
          <a:stretch>
            <a:fillRect/>
          </a:stretch>
        </p:blipFill>
        <p:spPr bwMode="auto">
          <a:xfrm>
            <a:off x="5286380" y="4857760"/>
            <a:ext cx="2571768" cy="1643074"/>
          </a:xfrm>
          <a:prstGeom prst="round2DiagRect">
            <a:avLst/>
          </a:prstGeom>
          <a:noFill/>
          <a:ln w="9525">
            <a:noFill/>
            <a:miter lim="800000"/>
            <a:headEnd/>
            <a:tailEnd/>
          </a:ln>
          <a:effectLst/>
        </p:spPr>
      </p:pic>
      <p:pic>
        <p:nvPicPr>
          <p:cNvPr id="1028" name="Picture 4"/>
          <p:cNvPicPr>
            <a:picLocks noChangeAspect="1" noChangeArrowheads="1"/>
          </p:cNvPicPr>
          <p:nvPr/>
        </p:nvPicPr>
        <p:blipFill>
          <a:blip r:embed="rId22" cstate="print"/>
          <a:srcRect/>
          <a:stretch>
            <a:fillRect/>
          </a:stretch>
        </p:blipFill>
        <p:spPr bwMode="auto">
          <a:xfrm>
            <a:off x="6429388" y="3500438"/>
            <a:ext cx="2428924" cy="1428760"/>
          </a:xfrm>
          <a:prstGeom prst="round2DiagRect">
            <a:avLst/>
          </a:prstGeom>
          <a:noFill/>
          <a:ln w="9525">
            <a:noFill/>
            <a:miter lim="800000"/>
            <a:headEnd/>
            <a:tailEnd/>
          </a:ln>
          <a:effectLst/>
        </p:spPr>
      </p:pic>
      <p:sp>
        <p:nvSpPr>
          <p:cNvPr id="59" name="Прямоугольник 58"/>
          <p:cNvSpPr/>
          <p:nvPr/>
        </p:nvSpPr>
        <p:spPr>
          <a:xfrm>
            <a:off x="5715008" y="142852"/>
            <a:ext cx="3071834" cy="400110"/>
          </a:xfrm>
          <a:prstGeom prst="rect">
            <a:avLst/>
          </a:prstGeom>
          <a:noFill/>
        </p:spPr>
        <p:txBody>
          <a:bodyPr>
            <a:spAutoFit/>
          </a:bodyPr>
          <a:lstStyle/>
          <a:p>
            <a:pPr algn="ctr" fontAlgn="auto">
              <a:spcBef>
                <a:spcPts val="0"/>
              </a:spcBef>
              <a:spcAft>
                <a:spcPts val="0"/>
              </a:spcAft>
              <a:defRPr/>
            </a:pPr>
            <a:r>
              <a:rPr lang="ru-RU" sz="2000" b="1" dirty="0">
                <a:ln w="12700">
                  <a:solidFill>
                    <a:schemeClr val="accent3">
                      <a:lumMod val="50000"/>
                    </a:schemeClr>
                  </a:solidFill>
                  <a:prstDash val="solid"/>
                </a:ln>
                <a:solidFill>
                  <a:srgbClr val="00FFFF"/>
                </a:solidFill>
                <a:effectLst>
                  <a:outerShdw blurRad="41275" dist="20320" dir="1800000" algn="tl" rotWithShape="0">
                    <a:srgbClr val="000000">
                      <a:alpha val="40000"/>
                    </a:srgbClr>
                  </a:outerShdw>
                </a:effectLst>
                <a:latin typeface="Times New Roman" pitchFamily="18" charset="0"/>
                <a:cs typeface="Times New Roman" pitchFamily="18" charset="0"/>
              </a:rPr>
              <a:t>Календарь событий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2"/>
          <a:srcRect l="21053" t="9091" r="21053" b="9091"/>
          <a:stretch>
            <a:fillRect/>
          </a:stretch>
        </p:blipFill>
        <p:spPr bwMode="auto">
          <a:xfrm>
            <a:off x="2857500" y="857250"/>
            <a:ext cx="1571625" cy="857250"/>
          </a:xfrm>
          <a:prstGeom prst="rect">
            <a:avLst/>
          </a:prstGeom>
          <a:noFill/>
          <a:ln w="9525">
            <a:noFill/>
            <a:miter lim="800000"/>
            <a:headEnd/>
            <a:tailEnd/>
          </a:ln>
        </p:spPr>
      </p:pic>
      <p:pic>
        <p:nvPicPr>
          <p:cNvPr id="3" name="Picture 3"/>
          <p:cNvPicPr>
            <a:picLocks noChangeAspect="1" noChangeArrowheads="1"/>
          </p:cNvPicPr>
          <p:nvPr/>
        </p:nvPicPr>
        <p:blipFill>
          <a:blip r:embed="rId3" cstate="print"/>
          <a:srcRect t="24194" b="13594"/>
          <a:stretch>
            <a:fillRect/>
          </a:stretch>
        </p:blipFill>
        <p:spPr bwMode="auto">
          <a:xfrm>
            <a:off x="214282" y="2643182"/>
            <a:ext cx="2143172" cy="1357322"/>
          </a:xfrm>
          <a:prstGeom prst="round2SameRect">
            <a:avLst/>
          </a:prstGeom>
          <a:noFill/>
          <a:ln w="9525">
            <a:noFill/>
            <a:miter lim="800000"/>
            <a:headEnd/>
            <a:tailEnd/>
          </a:ln>
          <a:effectLst/>
        </p:spPr>
      </p:pic>
      <p:sp>
        <p:nvSpPr>
          <p:cNvPr id="5" name="Содержимое 4"/>
          <p:cNvSpPr>
            <a:spLocks noGrp="1"/>
          </p:cNvSpPr>
          <p:nvPr>
            <p:ph sz="half" idx="2"/>
          </p:nvPr>
        </p:nvSpPr>
        <p:spPr>
          <a:xfrm>
            <a:off x="4572000" y="857250"/>
            <a:ext cx="4357688" cy="5286375"/>
          </a:xfrm>
        </p:spPr>
        <p:txBody>
          <a:bodyPr rtlCol="0">
            <a:normAutofit fontScale="32500" lnSpcReduction="20000"/>
          </a:bodyPr>
          <a:lstStyle/>
          <a:p>
            <a:pPr algn="ctr" eaLnBrk="1" fontAlgn="auto" hangingPunct="1">
              <a:spcAft>
                <a:spcPts val="0"/>
              </a:spcAft>
              <a:buFont typeface="Arial" pitchFamily="34" charset="0"/>
              <a:buNone/>
              <a:defRPr/>
            </a:pPr>
            <a:endParaRPr lang="ru-RU" sz="4000" b="1" dirty="0" smtClean="0">
              <a:solidFill>
                <a:srgbClr val="00B050"/>
              </a:solidFill>
            </a:endParaRPr>
          </a:p>
          <a:p>
            <a:pPr algn="ctr" eaLnBrk="1" fontAlgn="auto" hangingPunct="1">
              <a:spcAft>
                <a:spcPts val="0"/>
              </a:spcAft>
              <a:buFont typeface="Arial" pitchFamily="34" charset="0"/>
              <a:buChar char="•"/>
              <a:defRPr/>
            </a:pPr>
            <a:endParaRPr lang="ru-RU" dirty="0" smtClean="0"/>
          </a:p>
          <a:p>
            <a:pPr algn="just" eaLnBrk="1" fontAlgn="auto" hangingPunct="1">
              <a:spcAft>
                <a:spcPts val="0"/>
              </a:spcAft>
              <a:buFont typeface="Arial" pitchFamily="34" charset="0"/>
              <a:buNone/>
              <a:defRPr/>
            </a:pPr>
            <a:r>
              <a:rPr lang="ru-RU" sz="3000" b="1" dirty="0" smtClean="0">
                <a:solidFill>
                  <a:srgbClr val="336600"/>
                </a:solidFill>
              </a:rPr>
              <a:t>            </a:t>
            </a:r>
            <a:r>
              <a:rPr lang="ru-RU" sz="3700" b="1" dirty="0" smtClean="0">
                <a:solidFill>
                  <a:srgbClr val="336600"/>
                </a:solidFill>
                <a:latin typeface="Times New Roman" pitchFamily="18" charset="0"/>
                <a:cs typeface="Times New Roman" pitchFamily="18" charset="0"/>
              </a:rPr>
              <a:t>Сабантуй </a:t>
            </a:r>
            <a:r>
              <a:rPr lang="ru-RU" sz="3700" dirty="0" smtClean="0">
                <a:solidFill>
                  <a:srgbClr val="336600"/>
                </a:solidFill>
                <a:latin typeface="Times New Roman" pitchFamily="18" charset="0"/>
                <a:cs typeface="Times New Roman" pitchFamily="18" charset="0"/>
              </a:rPr>
              <a:t>– древний татарский народный праздник, проводимый весной, по окончании посевных работ. Все самобытные традиции, красивые обычаи, песни, обряды, игры, национальная борьба соединились в этом празднестве, органично вошедшем в душу народа. Праздник является символом красоты, силы, единения и здорового образа жизни, издревле присущего татарскому народу. Основная цель Сабантуя – это сохранение, развитие и популяризация татарской культуры и языка в Каменском районе через интерактивную форму погружения в культурную среду на традиционном национальном празднике Сабантуй.  В задачи праздника входит и укрепление дружеских связей между народами Пензенской области, воспитание патриотизма и толерантности детей и молодежи, уважения друг к другу и добросердечности, популяризация здорового образа жизни и активного позитивного отдыха жителей Каменского района. Традиционно в этот день,  активистам, лучшим работникам села, хозяйства вручаются  благодарственные письма, почетные грамоты, цветы и подарки. После окончания обеденного намаза все участники праздника принимают  участие в торжественном обеде, состоящем из традиционного супа — </a:t>
            </a:r>
            <a:r>
              <a:rPr lang="ru-RU" sz="3700" dirty="0" err="1" smtClean="0">
                <a:solidFill>
                  <a:srgbClr val="336600"/>
                </a:solidFill>
                <a:latin typeface="Times New Roman" pitchFamily="18" charset="0"/>
                <a:cs typeface="Times New Roman" pitchFamily="18" charset="0"/>
              </a:rPr>
              <a:t>шулюма</a:t>
            </a:r>
            <a:r>
              <a:rPr lang="ru-RU" sz="3700" dirty="0" smtClean="0">
                <a:solidFill>
                  <a:srgbClr val="336600"/>
                </a:solidFill>
                <a:latin typeface="Times New Roman" pitchFamily="18" charset="0"/>
                <a:cs typeface="Times New Roman" pitchFamily="18" charset="0"/>
              </a:rPr>
              <a:t>, плова, шашлыка из баранины и других национальных блюд. Кроме того  в праздничной концертной  программе принимают участие артисты сел Кикино, </a:t>
            </a:r>
            <a:r>
              <a:rPr lang="ru-RU" sz="3700" dirty="0" err="1" smtClean="0">
                <a:solidFill>
                  <a:srgbClr val="336600"/>
                </a:solidFill>
                <a:latin typeface="Times New Roman" pitchFamily="18" charset="0"/>
                <a:cs typeface="Times New Roman" pitchFamily="18" charset="0"/>
              </a:rPr>
              <a:t>Кочалейки</a:t>
            </a:r>
            <a:r>
              <a:rPr lang="ru-RU" sz="3700" dirty="0" smtClean="0">
                <a:solidFill>
                  <a:srgbClr val="336600"/>
                </a:solidFill>
                <a:latin typeface="Times New Roman" pitchFamily="18" charset="0"/>
                <a:cs typeface="Times New Roman" pitchFamily="18" charset="0"/>
              </a:rPr>
              <a:t>, Кобылкино, </a:t>
            </a:r>
            <a:r>
              <a:rPr lang="ru-RU" sz="3700" dirty="0" err="1" smtClean="0">
                <a:solidFill>
                  <a:srgbClr val="336600"/>
                </a:solidFill>
                <a:latin typeface="Times New Roman" pitchFamily="18" charset="0"/>
                <a:cs typeface="Times New Roman" pitchFamily="18" charset="0"/>
              </a:rPr>
              <a:t>Мочалейки</a:t>
            </a:r>
            <a:r>
              <a:rPr lang="ru-RU" sz="3700" dirty="0" smtClean="0">
                <a:solidFill>
                  <a:srgbClr val="336600"/>
                </a:solidFill>
                <a:latin typeface="Times New Roman" pitchFamily="18" charset="0"/>
                <a:cs typeface="Times New Roman" pitchFamily="18" charset="0"/>
              </a:rPr>
              <a:t>, районного Дома культуры, гостей.  Завершается  праздник вечерней дискотекой и салютом.</a:t>
            </a:r>
          </a:p>
          <a:p>
            <a:pPr algn="just" eaLnBrk="1" fontAlgn="auto" hangingPunct="1">
              <a:spcAft>
                <a:spcPts val="0"/>
              </a:spcAft>
              <a:buFont typeface="Arial" pitchFamily="34" charset="0"/>
              <a:buNone/>
              <a:defRPr/>
            </a:pPr>
            <a:endParaRPr lang="ru-RU" sz="3000" dirty="0" smtClean="0">
              <a:solidFill>
                <a:srgbClr val="336600"/>
              </a:solidFill>
            </a:endParaRPr>
          </a:p>
          <a:p>
            <a:pPr algn="just" eaLnBrk="1" fontAlgn="auto" hangingPunct="1">
              <a:spcAft>
                <a:spcPts val="0"/>
              </a:spcAft>
              <a:buFont typeface="Arial" pitchFamily="34" charset="0"/>
              <a:buNone/>
              <a:defRPr/>
            </a:pPr>
            <a:r>
              <a:rPr lang="ru-RU" sz="3500" b="1" dirty="0" smtClean="0">
                <a:solidFill>
                  <a:srgbClr val="00B050"/>
                </a:solidFill>
                <a:latin typeface="Times New Roman" pitchFamily="18" charset="0"/>
                <a:cs typeface="Times New Roman" pitchFamily="18" charset="0"/>
              </a:rPr>
              <a:t>           </a:t>
            </a:r>
            <a:r>
              <a:rPr lang="ru-RU" sz="3700" b="1" dirty="0" smtClean="0">
                <a:solidFill>
                  <a:srgbClr val="00B050"/>
                </a:solidFill>
                <a:latin typeface="Times New Roman" pitchFamily="18" charset="0"/>
                <a:cs typeface="Times New Roman" pitchFamily="18" charset="0"/>
              </a:rPr>
              <a:t>Пензенская область Каменский район с. Кикино</a:t>
            </a:r>
            <a:endParaRPr lang="ru-RU" sz="3700" b="1" dirty="0">
              <a:solidFill>
                <a:srgbClr val="00B050"/>
              </a:solidFill>
              <a:latin typeface="Times New Roman" pitchFamily="18" charset="0"/>
              <a:cs typeface="Times New Roman" pitchFamily="18" charset="0"/>
            </a:endParaRPr>
          </a:p>
        </p:txBody>
      </p:sp>
      <p:sp>
        <p:nvSpPr>
          <p:cNvPr id="7" name="Прямоугольник 6"/>
          <p:cNvSpPr/>
          <p:nvPr/>
        </p:nvSpPr>
        <p:spPr>
          <a:xfrm>
            <a:off x="6572250" y="428625"/>
            <a:ext cx="2184400" cy="369888"/>
          </a:xfrm>
          <a:prstGeom prst="rect">
            <a:avLst/>
          </a:prstGeom>
          <a:noFill/>
          <a:ln w="3175">
            <a:noFill/>
          </a:ln>
        </p:spPr>
        <p:txBody>
          <a:bodyPr>
            <a:spAutoFit/>
          </a:bodyPr>
          <a:lstStyle/>
          <a:p>
            <a:pPr algn="ctr" fontAlgn="auto">
              <a:spcBef>
                <a:spcPts val="0"/>
              </a:spcBef>
              <a:spcAft>
                <a:spcPts val="0"/>
              </a:spcAft>
              <a:defRPr/>
            </a:pPr>
            <a:r>
              <a:rPr lang="ru-RU" dirty="0">
                <a:ln w="12700">
                  <a:noFill/>
                  <a:prstDash val="solid"/>
                </a:ln>
                <a:solidFill>
                  <a:srgbClr val="00B050"/>
                </a:solidFill>
                <a:effectLst>
                  <a:outerShdw blurRad="41275" dist="20320" dir="1800000" algn="tl" rotWithShape="0">
                    <a:srgbClr val="000000">
                      <a:alpha val="40000"/>
                    </a:srgbClr>
                  </a:outerShdw>
                </a:effectLst>
                <a:latin typeface="Times New Roman" pitchFamily="18" charset="0"/>
                <a:cs typeface="Times New Roman" pitchFamily="18" charset="0"/>
              </a:rPr>
              <a:t>Календарь событий</a:t>
            </a:r>
          </a:p>
        </p:txBody>
      </p:sp>
      <p:sp>
        <p:nvSpPr>
          <p:cNvPr id="15365" name="Заголовок 2"/>
          <p:cNvSpPr>
            <a:spLocks noGrp="1"/>
          </p:cNvSpPr>
          <p:nvPr>
            <p:ph type="title"/>
          </p:nvPr>
        </p:nvSpPr>
        <p:spPr>
          <a:xfrm>
            <a:off x="3357563" y="428625"/>
            <a:ext cx="2214562" cy="285750"/>
          </a:xfrm>
        </p:spPr>
        <p:txBody>
          <a:bodyPr/>
          <a:lstStyle/>
          <a:p>
            <a:pPr eaLnBrk="1" hangingPunct="1"/>
            <a:r>
              <a:rPr lang="ru-RU" sz="3200" b="1" smtClean="0">
                <a:solidFill>
                  <a:srgbClr val="00B050"/>
                </a:solidFill>
                <a:latin typeface="Times New Roman" pitchFamily="18" charset="0"/>
                <a:cs typeface="Times New Roman" pitchFamily="18" charset="0"/>
              </a:rPr>
              <a:t>ИЮНЬ</a:t>
            </a:r>
          </a:p>
        </p:txBody>
      </p:sp>
      <p:pic>
        <p:nvPicPr>
          <p:cNvPr id="15366" name="Picture 3"/>
          <p:cNvPicPr>
            <a:picLocks noChangeAspect="1" noChangeArrowheads="1"/>
          </p:cNvPicPr>
          <p:nvPr/>
        </p:nvPicPr>
        <p:blipFill>
          <a:blip r:embed="rId4"/>
          <a:srcRect l="6549" r="13205" b="16556"/>
          <a:stretch>
            <a:fillRect/>
          </a:stretch>
        </p:blipFill>
        <p:spPr bwMode="auto">
          <a:xfrm>
            <a:off x="257175" y="842963"/>
            <a:ext cx="2139950" cy="1641475"/>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2357422" y="3357562"/>
            <a:ext cx="2000264" cy="1071570"/>
          </a:xfrm>
          <a:prstGeom prst="round2SameRect">
            <a:avLst/>
          </a:prstGeom>
          <a:noFill/>
          <a:ln w="9525">
            <a:noFill/>
            <a:miter lim="800000"/>
            <a:headEnd/>
            <a:tailEnd/>
          </a:ln>
          <a:effectLst/>
        </p:spPr>
      </p:pic>
      <p:pic>
        <p:nvPicPr>
          <p:cNvPr id="15368" name="Picture 6"/>
          <p:cNvPicPr>
            <a:picLocks noChangeAspect="1" noChangeArrowheads="1"/>
          </p:cNvPicPr>
          <p:nvPr/>
        </p:nvPicPr>
        <p:blipFill>
          <a:blip r:embed="rId6">
            <a:lum bright="10000"/>
          </a:blip>
          <a:srcRect t="4440"/>
          <a:stretch>
            <a:fillRect/>
          </a:stretch>
        </p:blipFill>
        <p:spPr bwMode="auto">
          <a:xfrm>
            <a:off x="2286000" y="1714500"/>
            <a:ext cx="2571750" cy="1536700"/>
          </a:xfrm>
          <a:prstGeom prst="rect">
            <a:avLst/>
          </a:prstGeom>
          <a:noFill/>
          <a:ln w="9525">
            <a:noFill/>
            <a:miter lim="800000"/>
            <a:headEnd/>
            <a:tailEnd/>
          </a:ln>
        </p:spPr>
      </p:pic>
      <p:pic>
        <p:nvPicPr>
          <p:cNvPr id="2050" name="Picture 2"/>
          <p:cNvPicPr>
            <a:picLocks noGrp="1" noChangeAspect="1" noChangeArrowheads="1"/>
          </p:cNvPicPr>
          <p:nvPr>
            <p:ph sz="half" idx="1"/>
          </p:nvPr>
        </p:nvPicPr>
        <p:blipFill>
          <a:blip r:embed="rId7"/>
          <a:srcRect l="7894" b="19268"/>
          <a:stretch>
            <a:fillRect/>
          </a:stretch>
        </p:blipFill>
        <p:spPr>
          <a:xfrm rot="356663">
            <a:off x="2061741" y="4542032"/>
            <a:ext cx="2248048" cy="1304570"/>
          </a:xfrm>
          <a:prstGeom prst="parallelogram">
            <a:avLst>
              <a:gd name="adj" fmla="val 16986"/>
            </a:avLst>
          </a:prstGeom>
        </p:spPr>
      </p:pic>
      <p:pic>
        <p:nvPicPr>
          <p:cNvPr id="2055" name="Picture 7"/>
          <p:cNvPicPr>
            <a:picLocks noChangeAspect="1" noChangeArrowheads="1"/>
          </p:cNvPicPr>
          <p:nvPr/>
        </p:nvPicPr>
        <p:blipFill>
          <a:blip r:embed="rId8"/>
          <a:srcRect l="2637" r="10670" b="17959"/>
          <a:stretch>
            <a:fillRect/>
          </a:stretch>
        </p:blipFill>
        <p:spPr bwMode="auto">
          <a:xfrm rot="21309758">
            <a:off x="52923" y="4445758"/>
            <a:ext cx="2145471" cy="1345802"/>
          </a:xfrm>
          <a:prstGeom prst="parallelogram">
            <a:avLst>
              <a:gd name="adj" fmla="val 15580"/>
            </a:avLst>
          </a:prstGeom>
          <a:noFill/>
          <a:ln w="9525">
            <a:noFill/>
            <a:miter lim="800000"/>
            <a:headEnd/>
            <a:tailEnd/>
          </a:ln>
          <a:effectLst/>
        </p:spPr>
      </p:pic>
      <p:pic>
        <p:nvPicPr>
          <p:cNvPr id="15371" name="Picture 4"/>
          <p:cNvPicPr>
            <a:picLocks noChangeAspect="1" noChangeArrowheads="1"/>
          </p:cNvPicPr>
          <p:nvPr/>
        </p:nvPicPr>
        <p:blipFill>
          <a:blip r:embed="rId9"/>
          <a:srcRect r="1579" b="80232"/>
          <a:stretch>
            <a:fillRect/>
          </a:stretch>
        </p:blipFill>
        <p:spPr bwMode="auto">
          <a:xfrm>
            <a:off x="0" y="6000750"/>
            <a:ext cx="9144000" cy="857250"/>
          </a:xfrm>
          <a:prstGeom prst="rect">
            <a:avLst/>
          </a:prstGeom>
          <a:noFill/>
          <a:ln w="9525">
            <a:noFill/>
            <a:miter lim="800000"/>
            <a:headEnd/>
            <a:tailEnd/>
          </a:ln>
        </p:spPr>
      </p:pic>
      <p:pic>
        <p:nvPicPr>
          <p:cNvPr id="15372" name="Picture 5"/>
          <p:cNvPicPr>
            <a:picLocks noChangeAspect="1" noChangeArrowheads="1"/>
          </p:cNvPicPr>
          <p:nvPr/>
        </p:nvPicPr>
        <p:blipFill>
          <a:blip r:embed="rId9"/>
          <a:srcRect t="92380" b="1294"/>
          <a:stretch>
            <a:fillRect/>
          </a:stretch>
        </p:blipFill>
        <p:spPr bwMode="auto">
          <a:xfrm>
            <a:off x="0" y="0"/>
            <a:ext cx="9144000" cy="35718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2">
            <a:lum bright="20000" contrast="10000"/>
          </a:blip>
          <a:srcRect/>
          <a:stretch>
            <a:fillRect/>
          </a:stretch>
        </p:blipFill>
        <p:spPr bwMode="auto">
          <a:xfrm>
            <a:off x="-684213" y="0"/>
            <a:ext cx="9429751" cy="6858000"/>
          </a:xfrm>
          <a:prstGeom prst="rect">
            <a:avLst/>
          </a:prstGeom>
          <a:noFill/>
          <a:ln w="9525">
            <a:noFill/>
            <a:miter lim="800000"/>
            <a:headEnd/>
            <a:tailEnd/>
          </a:ln>
        </p:spPr>
      </p:pic>
      <p:sp>
        <p:nvSpPr>
          <p:cNvPr id="16386" name="Заголовок 3"/>
          <p:cNvSpPr>
            <a:spLocks noGrp="1"/>
          </p:cNvSpPr>
          <p:nvPr>
            <p:ph type="title"/>
          </p:nvPr>
        </p:nvSpPr>
        <p:spPr>
          <a:xfrm>
            <a:off x="6500813" y="214313"/>
            <a:ext cx="2286000" cy="214312"/>
          </a:xfrm>
        </p:spPr>
        <p:txBody>
          <a:bodyPr/>
          <a:lstStyle/>
          <a:p>
            <a:pPr eaLnBrk="1" hangingPunct="1"/>
            <a:r>
              <a:rPr lang="ru-RU" sz="1800" b="1" smtClean="0">
                <a:solidFill>
                  <a:srgbClr val="00B050"/>
                </a:solidFill>
                <a:latin typeface="Times New Roman" pitchFamily="18" charset="0"/>
                <a:cs typeface="Times New Roman" pitchFamily="18" charset="0"/>
              </a:rPr>
              <a:t>Календарь событий</a:t>
            </a:r>
          </a:p>
        </p:txBody>
      </p:sp>
      <p:sp>
        <p:nvSpPr>
          <p:cNvPr id="16387" name="Текст 10"/>
          <p:cNvSpPr>
            <a:spLocks noGrp="1"/>
          </p:cNvSpPr>
          <p:nvPr>
            <p:ph type="body" idx="1"/>
          </p:nvPr>
        </p:nvSpPr>
        <p:spPr>
          <a:xfrm>
            <a:off x="285750" y="714375"/>
            <a:ext cx="4040188" cy="642938"/>
          </a:xfrm>
        </p:spPr>
        <p:txBody>
          <a:bodyPr/>
          <a:lstStyle/>
          <a:p>
            <a:pPr eaLnBrk="1" hangingPunct="1"/>
            <a:endParaRPr lang="ru-RU" sz="1800" smtClean="0"/>
          </a:p>
          <a:p>
            <a:pPr eaLnBrk="1" hangingPunct="1"/>
            <a:endParaRPr lang="ru-RU" sz="2900" smtClean="0"/>
          </a:p>
          <a:p>
            <a:pPr eaLnBrk="1" hangingPunct="1"/>
            <a:endParaRPr lang="ru-RU" sz="2900" smtClean="0"/>
          </a:p>
        </p:txBody>
      </p:sp>
      <p:sp>
        <p:nvSpPr>
          <p:cNvPr id="16388" name="Содержимое 5"/>
          <p:cNvSpPr>
            <a:spLocks noGrp="1"/>
          </p:cNvSpPr>
          <p:nvPr>
            <p:ph sz="half" idx="2"/>
          </p:nvPr>
        </p:nvSpPr>
        <p:spPr>
          <a:xfrm>
            <a:off x="0" y="714375"/>
            <a:ext cx="4572000" cy="5857875"/>
          </a:xfrm>
        </p:spPr>
        <p:txBody>
          <a:bodyPr/>
          <a:lstStyle/>
          <a:p>
            <a:pPr algn="ctr" eaLnBrk="1" hangingPunct="1">
              <a:lnSpc>
                <a:spcPct val="90000"/>
              </a:lnSpc>
              <a:buFont typeface="Arial" charset="0"/>
              <a:buNone/>
            </a:pPr>
            <a:r>
              <a:rPr lang="ru-RU" sz="1500" b="1" smtClean="0">
                <a:solidFill>
                  <a:srgbClr val="215968"/>
                </a:solidFill>
                <a:latin typeface="Times New Roman" pitchFamily="18" charset="0"/>
                <a:cs typeface="Times New Roman" pitchFamily="18" charset="0"/>
              </a:rPr>
              <a:t>Праздник русской берёзки</a:t>
            </a:r>
          </a:p>
          <a:p>
            <a:pPr algn="ctr" eaLnBrk="1" hangingPunct="1">
              <a:lnSpc>
                <a:spcPct val="90000"/>
              </a:lnSpc>
              <a:buFont typeface="Arial" charset="0"/>
              <a:buNone/>
            </a:pPr>
            <a:r>
              <a:rPr lang="ru-RU" sz="1500" b="1" smtClean="0">
                <a:solidFill>
                  <a:srgbClr val="215968"/>
                </a:solidFill>
                <a:latin typeface="Times New Roman" pitchFamily="18" charset="0"/>
                <a:cs typeface="Times New Roman" pitchFamily="18" charset="0"/>
              </a:rPr>
              <a:t>(Троица)</a:t>
            </a:r>
          </a:p>
          <a:p>
            <a:pPr algn="just" eaLnBrk="1" hangingPunct="1">
              <a:lnSpc>
                <a:spcPct val="90000"/>
              </a:lnSpc>
              <a:buFont typeface="Arial" charset="0"/>
              <a:buNone/>
            </a:pPr>
            <a:r>
              <a:rPr lang="ru-RU" sz="1500" b="1" smtClean="0"/>
              <a:t>       </a:t>
            </a:r>
            <a:r>
              <a:rPr lang="ru-RU" sz="1500" b="1" smtClean="0">
                <a:latin typeface="Times New Roman" pitchFamily="18" charset="0"/>
                <a:cs typeface="Times New Roman" pitchFamily="18" charset="0"/>
              </a:rPr>
              <a:t>Троица </a:t>
            </a:r>
            <a:r>
              <a:rPr lang="ru-RU" sz="1500" smtClean="0">
                <a:latin typeface="Times New Roman" pitchFamily="18" charset="0"/>
                <a:cs typeface="Times New Roman" pitchFamily="18" charset="0"/>
              </a:rPr>
              <a:t>– один из главных христианских праздников, отмечается на пятидесятый день после Пасхи, потому называется еще Пятидесятницей. К празднику Троицы хозяйки убирают в доме и наводят чистоту, украшают комнаты цветами, молодой травой и зелеными ветками, что символизирует пришедшую весну, процветание и продолжение жизни. Чаще всего для украшения используются ветки березы, дуба, рябины, клена, трава аира, мята, мелисса. Таким образом, люди выпрашивали у природы, а позже у Бога, хорошего лета без засухи, с дождями и богатым урожаем от напитавшейся влагой земли. На праздничный обед приглашают близких людей и родственников, угощают караваем, блюдами из яиц, блинами, пирогами, киселем и дарят друг другу веселые подарки. Березовые веточки, вставленные за рамы окон, за наличники, ставни, зеленая трава, разбросанная по горнице, тоже символизировали хорошее урожайное лето, потому так было в каждом деревенском доме.  </a:t>
            </a:r>
          </a:p>
          <a:p>
            <a:pPr algn="just" eaLnBrk="1" hangingPunct="1">
              <a:lnSpc>
                <a:spcPct val="90000"/>
              </a:lnSpc>
              <a:buFont typeface="Arial" charset="0"/>
              <a:buNone/>
            </a:pPr>
            <a:endParaRPr lang="ru-RU" sz="1500" smtClean="0">
              <a:latin typeface="Times New Roman" pitchFamily="18" charset="0"/>
              <a:cs typeface="Times New Roman" pitchFamily="18" charset="0"/>
            </a:endParaRPr>
          </a:p>
          <a:p>
            <a:pPr algn="ctr" eaLnBrk="1" hangingPunct="1">
              <a:lnSpc>
                <a:spcPct val="90000"/>
              </a:lnSpc>
              <a:buFont typeface="Arial" charset="0"/>
              <a:buNone/>
            </a:pPr>
            <a:r>
              <a:rPr lang="ru-RU" sz="1200" b="1" smtClean="0">
                <a:solidFill>
                  <a:srgbClr val="00B050"/>
                </a:solidFill>
                <a:latin typeface="Times New Roman" pitchFamily="18" charset="0"/>
                <a:cs typeface="Times New Roman" pitchFamily="18" charset="0"/>
              </a:rPr>
              <a:t>Пензенская область Каменский район  г. Каменка, </a:t>
            </a:r>
          </a:p>
          <a:p>
            <a:pPr algn="ctr" eaLnBrk="1" hangingPunct="1">
              <a:lnSpc>
                <a:spcPct val="90000"/>
              </a:lnSpc>
              <a:buFont typeface="Arial" charset="0"/>
              <a:buNone/>
            </a:pPr>
            <a:r>
              <a:rPr lang="ru-RU" sz="1200" b="1" smtClean="0">
                <a:solidFill>
                  <a:srgbClr val="00B050"/>
                </a:solidFill>
                <a:latin typeface="Times New Roman" pitchFamily="18" charset="0"/>
                <a:cs typeface="Times New Roman" pitchFamily="18" charset="0"/>
              </a:rPr>
              <a:t>ЦПК и О   г. Каменки</a:t>
            </a:r>
          </a:p>
        </p:txBody>
      </p:sp>
      <p:sp>
        <p:nvSpPr>
          <p:cNvPr id="16389" name="Заголовок 3"/>
          <p:cNvSpPr txBox="1">
            <a:spLocks/>
          </p:cNvSpPr>
          <p:nvPr/>
        </p:nvSpPr>
        <p:spPr bwMode="auto">
          <a:xfrm>
            <a:off x="3214688" y="142875"/>
            <a:ext cx="2071687" cy="357188"/>
          </a:xfrm>
          <a:prstGeom prst="rect">
            <a:avLst/>
          </a:prstGeom>
          <a:noFill/>
          <a:ln w="9525">
            <a:noFill/>
            <a:miter lim="800000"/>
            <a:headEnd/>
            <a:tailEnd/>
          </a:ln>
        </p:spPr>
        <p:txBody>
          <a:bodyPr anchor="ctr"/>
          <a:lstStyle/>
          <a:p>
            <a:pPr algn="ctr"/>
            <a:r>
              <a:rPr lang="ru-RU" sz="3200" b="1">
                <a:solidFill>
                  <a:srgbClr val="00B050"/>
                </a:solidFill>
                <a:latin typeface="Times New Roman" pitchFamily="18" charset="0"/>
                <a:cs typeface="Times New Roman" pitchFamily="18" charset="0"/>
              </a:rPr>
              <a:t>ИЮЛЬ</a:t>
            </a:r>
          </a:p>
        </p:txBody>
      </p:sp>
      <p:pic>
        <p:nvPicPr>
          <p:cNvPr id="1027" name="Picture 3"/>
          <p:cNvPicPr>
            <a:picLocks noGrp="1" noChangeAspect="1" noChangeArrowheads="1"/>
          </p:cNvPicPr>
          <p:nvPr>
            <p:ph sz="quarter" idx="4"/>
          </p:nvPr>
        </p:nvPicPr>
        <p:blipFill>
          <a:blip r:embed="rId3" cstate="print">
            <a:lum bright="10000"/>
          </a:blip>
          <a:srcRect/>
          <a:stretch>
            <a:fillRect/>
          </a:stretch>
        </p:blipFill>
        <p:spPr>
          <a:xfrm>
            <a:off x="4643438" y="642918"/>
            <a:ext cx="3070247" cy="1928826"/>
          </a:xfrm>
          <a:prstGeom prst="parallelogram">
            <a:avLst/>
          </a:prstGeom>
        </p:spPr>
      </p:pic>
      <p:pic>
        <p:nvPicPr>
          <p:cNvPr id="1028" name="Picture 4"/>
          <p:cNvPicPr>
            <a:picLocks noChangeAspect="1" noChangeArrowheads="1"/>
          </p:cNvPicPr>
          <p:nvPr/>
        </p:nvPicPr>
        <p:blipFill>
          <a:blip r:embed="rId4" cstate="print">
            <a:lum bright="10000"/>
          </a:blip>
          <a:srcRect/>
          <a:stretch>
            <a:fillRect/>
          </a:stretch>
        </p:blipFill>
        <p:spPr bwMode="auto">
          <a:xfrm>
            <a:off x="5857884" y="4214818"/>
            <a:ext cx="3071834" cy="2143140"/>
          </a:xfrm>
          <a:prstGeom prst="parallelogram">
            <a:avLst>
              <a:gd name="adj" fmla="val 20023"/>
            </a:avLst>
          </a:prstGeom>
          <a:noFill/>
          <a:ln w="9525">
            <a:noFill/>
            <a:miter lim="800000"/>
            <a:headEnd/>
            <a:tailEnd/>
          </a:ln>
          <a:effectLst/>
        </p:spPr>
      </p:pic>
      <p:pic>
        <p:nvPicPr>
          <p:cNvPr id="16392" name="Picture 5"/>
          <p:cNvPicPr>
            <a:picLocks noChangeAspect="1" noChangeArrowheads="1"/>
          </p:cNvPicPr>
          <p:nvPr/>
        </p:nvPicPr>
        <p:blipFill>
          <a:blip r:embed="rId5">
            <a:lum bright="30000" contrast="30000"/>
          </a:blip>
          <a:srcRect t="5556"/>
          <a:stretch>
            <a:fillRect/>
          </a:stretch>
        </p:blipFill>
        <p:spPr bwMode="auto">
          <a:xfrm>
            <a:off x="5429250" y="2571750"/>
            <a:ext cx="2857500" cy="178593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p:cNvPicPr>
            <a:picLocks noChangeAspect="1" noChangeArrowheads="1"/>
          </p:cNvPicPr>
          <p:nvPr/>
        </p:nvPicPr>
        <p:blipFill>
          <a:blip r:embed="rId2">
            <a:lum bright="20000" contrast="10000"/>
          </a:blip>
          <a:srcRect/>
          <a:stretch>
            <a:fillRect/>
          </a:stretch>
        </p:blipFill>
        <p:spPr bwMode="auto">
          <a:xfrm>
            <a:off x="-684213" y="0"/>
            <a:ext cx="9429751" cy="6858000"/>
          </a:xfrm>
          <a:prstGeom prst="rect">
            <a:avLst/>
          </a:prstGeom>
          <a:noFill/>
          <a:ln w="9525">
            <a:noFill/>
            <a:miter lim="800000"/>
            <a:headEnd/>
            <a:tailEnd/>
          </a:ln>
        </p:spPr>
      </p:pic>
      <p:sp>
        <p:nvSpPr>
          <p:cNvPr id="17410" name="Заголовок 3"/>
          <p:cNvSpPr>
            <a:spLocks noGrp="1"/>
          </p:cNvSpPr>
          <p:nvPr>
            <p:ph type="title" idx="4294967295"/>
          </p:nvPr>
        </p:nvSpPr>
        <p:spPr>
          <a:xfrm>
            <a:off x="6500813" y="214313"/>
            <a:ext cx="2286000" cy="214312"/>
          </a:xfrm>
        </p:spPr>
        <p:txBody>
          <a:bodyPr/>
          <a:lstStyle/>
          <a:p>
            <a:pPr eaLnBrk="1" hangingPunct="1"/>
            <a:r>
              <a:rPr lang="ru-RU" sz="1800" b="1" smtClean="0">
                <a:solidFill>
                  <a:srgbClr val="00B050"/>
                </a:solidFill>
                <a:latin typeface="Times New Roman" pitchFamily="18" charset="0"/>
                <a:cs typeface="Times New Roman" pitchFamily="18" charset="0"/>
              </a:rPr>
              <a:t>Календарь событий</a:t>
            </a:r>
          </a:p>
        </p:txBody>
      </p:sp>
      <p:sp>
        <p:nvSpPr>
          <p:cNvPr id="17411" name="Текст 10"/>
          <p:cNvSpPr>
            <a:spLocks noGrp="1"/>
          </p:cNvSpPr>
          <p:nvPr>
            <p:ph type="body" idx="4294967295"/>
          </p:nvPr>
        </p:nvSpPr>
        <p:spPr>
          <a:xfrm>
            <a:off x="285750" y="714375"/>
            <a:ext cx="4040188" cy="642938"/>
          </a:xfrm>
        </p:spPr>
        <p:txBody>
          <a:bodyPr anchor="b"/>
          <a:lstStyle/>
          <a:p>
            <a:pPr marL="0" indent="0" eaLnBrk="1" hangingPunct="1">
              <a:buFont typeface="Arial" charset="0"/>
              <a:buNone/>
            </a:pPr>
            <a:endParaRPr lang="ru-RU" sz="1800" b="1" smtClean="0"/>
          </a:p>
          <a:p>
            <a:pPr marL="0" indent="0" eaLnBrk="1" hangingPunct="1">
              <a:buFont typeface="Arial" charset="0"/>
              <a:buNone/>
            </a:pPr>
            <a:endParaRPr lang="ru-RU" sz="2900" b="1" smtClean="0"/>
          </a:p>
          <a:p>
            <a:pPr marL="0" indent="0" eaLnBrk="1" hangingPunct="1">
              <a:buFont typeface="Arial" charset="0"/>
              <a:buNone/>
            </a:pPr>
            <a:endParaRPr lang="ru-RU" sz="2900" b="1" smtClean="0"/>
          </a:p>
        </p:txBody>
      </p:sp>
      <p:sp>
        <p:nvSpPr>
          <p:cNvPr id="17412" name="Содержимое 5"/>
          <p:cNvSpPr>
            <a:spLocks noGrp="1"/>
          </p:cNvSpPr>
          <p:nvPr>
            <p:ph sz="half" idx="4294967295"/>
          </p:nvPr>
        </p:nvSpPr>
        <p:spPr>
          <a:xfrm>
            <a:off x="0" y="714375"/>
            <a:ext cx="4572000" cy="5857875"/>
          </a:xfrm>
        </p:spPr>
        <p:txBody>
          <a:bodyPr/>
          <a:lstStyle/>
          <a:p>
            <a:pPr algn="ctr">
              <a:buFont typeface="Arial" charset="0"/>
              <a:buNone/>
            </a:pPr>
            <a:r>
              <a:rPr lang="ru-RU" sz="1600" b="1" smtClean="0">
                <a:latin typeface="Times New Roman" pitchFamily="18" charset="0"/>
              </a:rPr>
              <a:t>Фестиваль народной песни   </a:t>
            </a:r>
          </a:p>
          <a:p>
            <a:pPr algn="ctr">
              <a:buFont typeface="Arial" charset="0"/>
              <a:buNone/>
            </a:pPr>
            <a:r>
              <a:rPr lang="ru-RU" sz="1600" b="1" smtClean="0">
                <a:latin typeface="Times New Roman" pitchFamily="18" charset="0"/>
              </a:rPr>
              <a:t>«Пою тебе моя глубинка»</a:t>
            </a:r>
            <a:r>
              <a:rPr lang="ru-RU" sz="2800" smtClean="0"/>
              <a:t> </a:t>
            </a:r>
            <a:endParaRPr lang="ru-RU" sz="1600" smtClean="0">
              <a:latin typeface="Times New Roman" pitchFamily="18" charset="0"/>
            </a:endParaRPr>
          </a:p>
          <a:p>
            <a:pPr algn="just" eaLnBrk="1" hangingPunct="1">
              <a:lnSpc>
                <a:spcPct val="90000"/>
              </a:lnSpc>
              <a:buFont typeface="Arial" charset="0"/>
              <a:buNone/>
            </a:pPr>
            <a:r>
              <a:rPr lang="ru-RU" altLang="zh-CN" sz="1600" smtClean="0">
                <a:latin typeface="Times New Roman" pitchFamily="18" charset="0"/>
              </a:rPr>
              <a:t>	Ежегодно на территории Покрово-Арчадинскорй сельской администрации проходит фестиваль народной песни «Пою тебе моя глубинка». В рамках этого мероприятия гости могут посетить мини-музей боевой и трудовой славы, святой родник иконы Казанской иконы Божьей Матери, действующий храм Покрова Пресвятой Богородицы, а также поучаствовать сказочном квесте «В гостях у Бабы Юги». У каждого желающего будет возможность побывать в сказке и повстречаться с настоящими сказочными героями – бабой Югой, Лешим, Кикиморой, а также отведать фирменной ухи и «картофеля под селедочку» от дядюшки Водяного.</a:t>
            </a:r>
            <a:r>
              <a:rPr lang="ru-RU" altLang="zh-CN" sz="2800" smtClean="0"/>
              <a:t> </a:t>
            </a:r>
          </a:p>
          <a:p>
            <a:pPr algn="just" eaLnBrk="1" hangingPunct="1">
              <a:lnSpc>
                <a:spcPct val="90000"/>
              </a:lnSpc>
              <a:buFont typeface="Arial" charset="0"/>
              <a:buNone/>
            </a:pPr>
            <a:endParaRPr lang="ru-RU" altLang="zh-CN" sz="1600" smtClean="0">
              <a:latin typeface="Times New Roman" pitchFamily="18" charset="0"/>
            </a:endParaRPr>
          </a:p>
          <a:p>
            <a:pPr algn="just" eaLnBrk="1" hangingPunct="1">
              <a:lnSpc>
                <a:spcPct val="90000"/>
              </a:lnSpc>
              <a:buFont typeface="Arial" charset="0"/>
              <a:buNone/>
            </a:pPr>
            <a:r>
              <a:rPr lang="ru-RU" altLang="zh-CN" sz="1600" smtClean="0">
                <a:latin typeface="Times New Roman" pitchFamily="18" charset="0"/>
              </a:rPr>
              <a:t>	</a:t>
            </a:r>
            <a:endParaRPr lang="ru-RU" sz="1600" smtClean="0">
              <a:latin typeface="Times New Roman" pitchFamily="18" charset="0"/>
              <a:cs typeface="Times New Roman" pitchFamily="18" charset="0"/>
            </a:endParaRPr>
          </a:p>
          <a:p>
            <a:pPr algn="ctr" eaLnBrk="1" hangingPunct="1">
              <a:lnSpc>
                <a:spcPct val="90000"/>
              </a:lnSpc>
              <a:buFont typeface="Arial" charset="0"/>
              <a:buNone/>
            </a:pPr>
            <a:r>
              <a:rPr lang="ru-RU" sz="1600" b="1" smtClean="0">
                <a:solidFill>
                  <a:srgbClr val="00B050"/>
                </a:solidFill>
                <a:latin typeface="Times New Roman" pitchFamily="18" charset="0"/>
                <a:cs typeface="Times New Roman" pitchFamily="18" charset="0"/>
              </a:rPr>
              <a:t>Пензенская область Каменский район, с.Казанская Арчада</a:t>
            </a:r>
          </a:p>
        </p:txBody>
      </p:sp>
      <p:sp>
        <p:nvSpPr>
          <p:cNvPr id="17413" name="Заголовок 3"/>
          <p:cNvSpPr txBox="1">
            <a:spLocks/>
          </p:cNvSpPr>
          <p:nvPr/>
        </p:nvSpPr>
        <p:spPr bwMode="auto">
          <a:xfrm>
            <a:off x="3214688" y="142875"/>
            <a:ext cx="2071687" cy="357188"/>
          </a:xfrm>
          <a:prstGeom prst="rect">
            <a:avLst/>
          </a:prstGeom>
          <a:noFill/>
          <a:ln w="9525">
            <a:noFill/>
            <a:miter lim="800000"/>
            <a:headEnd/>
            <a:tailEnd/>
          </a:ln>
        </p:spPr>
        <p:txBody>
          <a:bodyPr anchor="ctr"/>
          <a:lstStyle/>
          <a:p>
            <a:pPr algn="ctr"/>
            <a:r>
              <a:rPr lang="ru-RU" sz="3200" b="1">
                <a:solidFill>
                  <a:srgbClr val="00B050"/>
                </a:solidFill>
                <a:latin typeface="Times New Roman" pitchFamily="18" charset="0"/>
                <a:cs typeface="Times New Roman" pitchFamily="18" charset="0"/>
              </a:rPr>
              <a:t>ИЮЛЬ</a:t>
            </a:r>
          </a:p>
        </p:txBody>
      </p:sp>
      <p:pic>
        <p:nvPicPr>
          <p:cNvPr id="17414" name="Picture 10" descr="2020-09-25%2010-58-43-1"/>
          <p:cNvPicPr>
            <a:picLocks noChangeAspect="1" noChangeArrowheads="1"/>
          </p:cNvPicPr>
          <p:nvPr/>
        </p:nvPicPr>
        <p:blipFill>
          <a:blip r:embed="rId3"/>
          <a:srcRect/>
          <a:stretch>
            <a:fillRect/>
          </a:stretch>
        </p:blipFill>
        <p:spPr bwMode="auto">
          <a:xfrm>
            <a:off x="6732588" y="549275"/>
            <a:ext cx="2111375" cy="2816225"/>
          </a:xfrm>
          <a:prstGeom prst="rect">
            <a:avLst/>
          </a:prstGeom>
          <a:noFill/>
          <a:ln w="9525">
            <a:noFill/>
            <a:miter lim="800000"/>
            <a:headEnd/>
            <a:tailEnd/>
          </a:ln>
        </p:spPr>
      </p:pic>
      <p:pic>
        <p:nvPicPr>
          <p:cNvPr id="17415" name="Picture 11" descr="2020-09-25%2011-26-56-2"/>
          <p:cNvPicPr>
            <a:picLocks noChangeAspect="1" noChangeArrowheads="1"/>
          </p:cNvPicPr>
          <p:nvPr/>
        </p:nvPicPr>
        <p:blipFill>
          <a:blip r:embed="rId4"/>
          <a:srcRect/>
          <a:stretch>
            <a:fillRect/>
          </a:stretch>
        </p:blipFill>
        <p:spPr bwMode="auto">
          <a:xfrm>
            <a:off x="4787900" y="1125538"/>
            <a:ext cx="2339975" cy="1755775"/>
          </a:xfrm>
          <a:prstGeom prst="rect">
            <a:avLst/>
          </a:prstGeom>
          <a:noFill/>
          <a:ln w="9525">
            <a:noFill/>
            <a:miter lim="800000"/>
            <a:headEnd/>
            <a:tailEnd/>
          </a:ln>
        </p:spPr>
      </p:pic>
      <p:pic>
        <p:nvPicPr>
          <p:cNvPr id="17416" name="Picture 12" descr="2020-09-25%2012-06-32-1"/>
          <p:cNvPicPr>
            <a:picLocks noChangeAspect="1" noChangeArrowheads="1"/>
          </p:cNvPicPr>
          <p:nvPr/>
        </p:nvPicPr>
        <p:blipFill>
          <a:blip r:embed="rId5"/>
          <a:srcRect/>
          <a:stretch>
            <a:fillRect/>
          </a:stretch>
        </p:blipFill>
        <p:spPr bwMode="auto">
          <a:xfrm>
            <a:off x="4787900" y="2997200"/>
            <a:ext cx="2449513" cy="1833563"/>
          </a:xfrm>
          <a:prstGeom prst="rect">
            <a:avLst/>
          </a:prstGeom>
          <a:noFill/>
          <a:ln w="9525">
            <a:noFill/>
            <a:miter lim="800000"/>
            <a:headEnd/>
            <a:tailEnd/>
          </a:ln>
        </p:spPr>
      </p:pic>
      <p:pic>
        <p:nvPicPr>
          <p:cNvPr id="17417" name="Picture 13" descr="2020-09-28%2003-10-19_1601547403297"/>
          <p:cNvPicPr>
            <a:picLocks noChangeAspect="1" noChangeArrowheads="1"/>
          </p:cNvPicPr>
          <p:nvPr/>
        </p:nvPicPr>
        <p:blipFill>
          <a:blip r:embed="rId6"/>
          <a:srcRect/>
          <a:stretch>
            <a:fillRect/>
          </a:stretch>
        </p:blipFill>
        <p:spPr bwMode="auto">
          <a:xfrm>
            <a:off x="6804025" y="3500438"/>
            <a:ext cx="2016125" cy="2016125"/>
          </a:xfrm>
          <a:prstGeom prst="rect">
            <a:avLst/>
          </a:prstGeom>
          <a:noFill/>
          <a:ln w="9525">
            <a:noFill/>
            <a:miter lim="800000"/>
            <a:headEnd/>
            <a:tailEnd/>
          </a:ln>
        </p:spPr>
      </p:pic>
      <p:pic>
        <p:nvPicPr>
          <p:cNvPr id="17418" name="Picture 14" descr="2020-09-28%2004-57-06_1601547345602"/>
          <p:cNvPicPr>
            <a:picLocks noChangeAspect="1" noChangeArrowheads="1"/>
          </p:cNvPicPr>
          <p:nvPr/>
        </p:nvPicPr>
        <p:blipFill>
          <a:blip r:embed="rId7"/>
          <a:srcRect/>
          <a:stretch>
            <a:fillRect/>
          </a:stretch>
        </p:blipFill>
        <p:spPr bwMode="auto">
          <a:xfrm>
            <a:off x="5076825" y="4940300"/>
            <a:ext cx="1584325" cy="15843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8"/>
          <p:cNvPicPr>
            <a:picLocks noChangeAspect="1" noChangeArrowheads="1"/>
          </p:cNvPicPr>
          <p:nvPr/>
        </p:nvPicPr>
        <p:blipFill>
          <a:blip r:embed="rId2">
            <a:lum bright="20000"/>
          </a:blip>
          <a:srcRect/>
          <a:stretch>
            <a:fillRect/>
          </a:stretch>
        </p:blipFill>
        <p:spPr bwMode="auto">
          <a:xfrm>
            <a:off x="0" y="0"/>
            <a:ext cx="9144000" cy="6858000"/>
          </a:xfrm>
          <a:prstGeom prst="rect">
            <a:avLst/>
          </a:prstGeom>
          <a:noFill/>
          <a:ln w="9525">
            <a:noFill/>
            <a:miter lim="800000"/>
            <a:headEnd/>
            <a:tailEnd/>
          </a:ln>
        </p:spPr>
      </p:pic>
      <p:sp>
        <p:nvSpPr>
          <p:cNvPr id="18434" name="Содержимое 3"/>
          <p:cNvSpPr>
            <a:spLocks noGrp="1"/>
          </p:cNvSpPr>
          <p:nvPr>
            <p:ph sz="half" idx="2"/>
          </p:nvPr>
        </p:nvSpPr>
        <p:spPr>
          <a:xfrm>
            <a:off x="3059113" y="1196975"/>
            <a:ext cx="5799137" cy="4972050"/>
          </a:xfrm>
        </p:spPr>
        <p:txBody>
          <a:bodyPr/>
          <a:lstStyle/>
          <a:p>
            <a:pPr algn="just" eaLnBrk="1" hangingPunct="1">
              <a:buFont typeface="Arial" charset="0"/>
              <a:buNone/>
            </a:pPr>
            <a:r>
              <a:rPr lang="uk-UA" sz="1400" smtClean="0">
                <a:latin typeface="Times New Roman" pitchFamily="18" charset="0"/>
              </a:rPr>
              <a:t> 	К</a:t>
            </a:r>
            <a:r>
              <a:rPr lang="ru-RU" sz="1400" smtClean="0">
                <a:latin typeface="Times New Roman" pitchFamily="18" charset="0"/>
              </a:rPr>
              <a:t>то бы мог подумать, что всеми любимая картошка, «второй хлеб», как ее называют в народе, когда-то была причиной картофельных бунтов. Было это в XVII веке при Петре I. Крестьяне не желали выращивать новый и незнакомый им овощ, не знали, как его правильно готовить и яростно выражали свое недовольство. В </a:t>
            </a:r>
            <a:r>
              <a:rPr lang="uk-UA" sz="1400" smtClean="0">
                <a:latin typeface="Times New Roman" pitchFamily="18" charset="0"/>
              </a:rPr>
              <a:t>Каменском районе</a:t>
            </a:r>
            <a:r>
              <a:rPr lang="ru-RU" sz="1400" smtClean="0">
                <a:latin typeface="Times New Roman" pitchFamily="18" charset="0"/>
              </a:rPr>
              <a:t>, в Головинщинском сельсовете, даже есть свой гастрономический фестиваль, посвященный «второму хлебу». Более тысячи человек смогут стать свидетелями и участниками самого вкусного дня осени! В основе праздника легла история картофелеводческих хозяйств Каменского района, поэтому конкурсы и развлеченья здесь будут связанны именно с картофелем. В течение всего дня на территории Головинщинского сельсовета будут работать тематические площадки, выступать творческие коллективы, интересные конкурсы и викторины на картофельную тематику, спортивные состязания и овощная лотерея, проводится мастер - классы от любителей готовить в формате «стритфуд». Здесь же развернется настоящая гастрономическая ярмарка. Место для проведения праздника выбрано не случайно: многие семьи в поселении занимаются выращиванием разных сортов картофеля и ежегодно производят и продают много этого овоща. И мы думаем, что приготовление картофеля, блюд в формате «стритфуд» никогда не потеряет своей актуальности. Да, вы скажете, картофель есть у всех, но в Каменском районе Пензенской области – он лучший! И мы докажем это! Приезжайте к нам, будем всем очень рады! </a:t>
            </a:r>
            <a:endParaRPr lang="ru-RU" sz="1400" smtClean="0">
              <a:latin typeface="Times New Roman" pitchFamily="18" charset="0"/>
              <a:cs typeface="Times New Roman" pitchFamily="18" charset="0"/>
            </a:endParaRPr>
          </a:p>
          <a:p>
            <a:pPr eaLnBrk="1" hangingPunct="1">
              <a:buFont typeface="Arial" charset="0"/>
              <a:buNone/>
            </a:pPr>
            <a:r>
              <a:rPr lang="ru-RU" sz="1400" smtClean="0">
                <a:latin typeface="Times New Roman" pitchFamily="18" charset="0"/>
                <a:cs typeface="Times New Roman" pitchFamily="18" charset="0"/>
              </a:rPr>
              <a:t>          </a:t>
            </a:r>
          </a:p>
          <a:p>
            <a:pPr algn="r" eaLnBrk="1" hangingPunct="1">
              <a:buFont typeface="Arial" charset="0"/>
              <a:buNone/>
            </a:pPr>
            <a:r>
              <a:rPr lang="ru-RU" sz="1400" b="1" smtClean="0">
                <a:solidFill>
                  <a:srgbClr val="00B050"/>
                </a:solidFill>
                <a:latin typeface="Times New Roman" pitchFamily="18" charset="0"/>
                <a:cs typeface="Times New Roman" pitchFamily="18" charset="0"/>
              </a:rPr>
              <a:t>Пензенская область, Каменский район, с. Головинщино</a:t>
            </a:r>
          </a:p>
        </p:txBody>
      </p:sp>
      <p:sp>
        <p:nvSpPr>
          <p:cNvPr id="14" name="Прямоугольник 13"/>
          <p:cNvSpPr/>
          <p:nvPr/>
        </p:nvSpPr>
        <p:spPr>
          <a:xfrm>
            <a:off x="6500826" y="214290"/>
            <a:ext cx="2264402" cy="369332"/>
          </a:xfrm>
          <a:prstGeom prst="rect">
            <a:avLst/>
          </a:prstGeom>
          <a:noFill/>
          <a:ln>
            <a:noFill/>
          </a:ln>
        </p:spPr>
        <p:txBody>
          <a:bodyPr wrap="none">
            <a:spAutoFit/>
          </a:bodyPr>
          <a:lstStyle/>
          <a:p>
            <a:pPr algn="ctr" fontAlgn="auto">
              <a:spcBef>
                <a:spcPts val="0"/>
              </a:spcBef>
              <a:spcAft>
                <a:spcPts val="0"/>
              </a:spcAft>
              <a:defRPr/>
            </a:pPr>
            <a:r>
              <a:rPr lang="ru-RU" b="1" dirty="0">
                <a:ln w="10541" cmpd="sng">
                  <a:solidFill>
                    <a:schemeClr val="accent1">
                      <a:shade val="88000"/>
                      <a:satMod val="110000"/>
                    </a:schemeClr>
                  </a:solidFill>
                  <a:prstDash val="solid"/>
                </a:ln>
                <a:solidFill>
                  <a:srgbClr val="00B050"/>
                </a:solidFill>
                <a:latin typeface="Times New Roman" pitchFamily="18" charset="0"/>
                <a:cs typeface="Times New Roman" pitchFamily="18" charset="0"/>
              </a:rPr>
              <a:t>Календарь событий</a:t>
            </a:r>
          </a:p>
        </p:txBody>
      </p:sp>
      <p:sp>
        <p:nvSpPr>
          <p:cNvPr id="18436" name="WordArt 13"/>
          <p:cNvSpPr>
            <a:spLocks noChangeArrowheads="1" noChangeShapeType="1" noTextEdit="1"/>
          </p:cNvSpPr>
          <p:nvPr/>
        </p:nvSpPr>
        <p:spPr bwMode="auto">
          <a:xfrm>
            <a:off x="3492500" y="333375"/>
            <a:ext cx="2305050" cy="358775"/>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FFFF00"/>
                </a:solidFill>
                <a:effectLst>
                  <a:outerShdw dist="35921" dir="2700000" algn="ctr" rotWithShape="0">
                    <a:srgbClr val="990000"/>
                  </a:outerShdw>
                </a:effectLst>
                <a:latin typeface="Impact"/>
              </a:rPr>
              <a:t>СЕНТЯБРЬ</a:t>
            </a:r>
          </a:p>
        </p:txBody>
      </p:sp>
      <p:sp>
        <p:nvSpPr>
          <p:cNvPr id="18437" name="WordArt 14"/>
          <p:cNvSpPr>
            <a:spLocks noChangeArrowheads="1" noChangeShapeType="1" noTextEdit="1"/>
          </p:cNvSpPr>
          <p:nvPr/>
        </p:nvSpPr>
        <p:spPr bwMode="auto">
          <a:xfrm>
            <a:off x="6300788" y="765175"/>
            <a:ext cx="2447925" cy="215900"/>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FFCC00"/>
                </a:solidFill>
                <a:effectLst>
                  <a:outerShdw dist="35921" dir="2700000" algn="ctr" rotWithShape="0">
                    <a:srgbClr val="990000"/>
                  </a:outerShdw>
                </a:effectLst>
                <a:latin typeface="Impact"/>
              </a:rPr>
              <a:t>Картофель </a:t>
            </a:r>
            <a:r>
              <a:rPr lang="en-US" sz="3600" kern="10">
                <a:ln w="19050">
                  <a:solidFill>
                    <a:srgbClr val="99CCFF"/>
                  </a:solidFill>
                  <a:round/>
                  <a:headEnd/>
                  <a:tailEnd/>
                </a:ln>
                <a:solidFill>
                  <a:srgbClr val="FFCC00"/>
                </a:solidFill>
                <a:effectLst>
                  <a:outerShdw dist="35921" dir="2700000" algn="ctr" rotWithShape="0">
                    <a:srgbClr val="990000"/>
                  </a:outerShdw>
                </a:effectLst>
                <a:latin typeface="Impact"/>
              </a:rPr>
              <a:t>Fest </a:t>
            </a:r>
            <a:endParaRPr lang="ru-RU" sz="3600" kern="10">
              <a:ln w="19050">
                <a:solidFill>
                  <a:srgbClr val="99CCFF"/>
                </a:solidFill>
                <a:round/>
                <a:headEnd/>
                <a:tailEnd/>
              </a:ln>
              <a:solidFill>
                <a:srgbClr val="FFCC00"/>
              </a:solidFill>
              <a:effectLst>
                <a:outerShdw dist="35921" dir="2700000" algn="ctr" rotWithShape="0">
                  <a:srgbClr val="990000"/>
                </a:outerShdw>
              </a:effectLst>
              <a:latin typeface="Impact"/>
            </a:endParaRPr>
          </a:p>
        </p:txBody>
      </p:sp>
      <p:pic>
        <p:nvPicPr>
          <p:cNvPr id="18438" name="Picture 15" descr="8551_12345"/>
          <p:cNvPicPr>
            <a:picLocks noChangeAspect="1" noChangeArrowheads="1"/>
          </p:cNvPicPr>
          <p:nvPr/>
        </p:nvPicPr>
        <p:blipFill>
          <a:blip r:embed="rId3"/>
          <a:srcRect/>
          <a:stretch>
            <a:fillRect/>
          </a:stretch>
        </p:blipFill>
        <p:spPr bwMode="auto">
          <a:xfrm>
            <a:off x="179388" y="476250"/>
            <a:ext cx="2520950" cy="1903413"/>
          </a:xfrm>
          <a:prstGeom prst="rect">
            <a:avLst/>
          </a:prstGeom>
          <a:noFill/>
          <a:ln w="9525">
            <a:noFill/>
            <a:miter lim="800000"/>
            <a:headEnd/>
            <a:tailEnd/>
          </a:ln>
        </p:spPr>
      </p:pic>
      <p:pic>
        <p:nvPicPr>
          <p:cNvPr id="18439" name="Picture 16" descr="20200919_112107"/>
          <p:cNvPicPr>
            <a:picLocks noChangeAspect="1" noChangeArrowheads="1"/>
          </p:cNvPicPr>
          <p:nvPr/>
        </p:nvPicPr>
        <p:blipFill>
          <a:blip r:embed="rId4"/>
          <a:srcRect/>
          <a:stretch>
            <a:fillRect/>
          </a:stretch>
        </p:blipFill>
        <p:spPr bwMode="auto">
          <a:xfrm>
            <a:off x="179388" y="2349500"/>
            <a:ext cx="1800225" cy="2400300"/>
          </a:xfrm>
          <a:prstGeom prst="rect">
            <a:avLst/>
          </a:prstGeom>
          <a:noFill/>
          <a:ln w="9525">
            <a:noFill/>
            <a:miter lim="800000"/>
            <a:headEnd/>
            <a:tailEnd/>
          </a:ln>
        </p:spPr>
      </p:pic>
      <p:pic>
        <p:nvPicPr>
          <p:cNvPr id="18440" name="Picture 17" descr="20200919_111312"/>
          <p:cNvPicPr>
            <a:picLocks noChangeAspect="1" noChangeArrowheads="1"/>
          </p:cNvPicPr>
          <p:nvPr/>
        </p:nvPicPr>
        <p:blipFill>
          <a:blip r:embed="rId5"/>
          <a:srcRect/>
          <a:stretch>
            <a:fillRect/>
          </a:stretch>
        </p:blipFill>
        <p:spPr bwMode="auto">
          <a:xfrm>
            <a:off x="179388" y="4724400"/>
            <a:ext cx="1371600" cy="1825625"/>
          </a:xfrm>
          <a:prstGeom prst="rect">
            <a:avLst/>
          </a:prstGeom>
          <a:noFill/>
          <a:ln w="9525">
            <a:noFill/>
            <a:miter lim="800000"/>
            <a:headEnd/>
            <a:tailEnd/>
          </a:ln>
        </p:spPr>
      </p:pic>
      <p:pic>
        <p:nvPicPr>
          <p:cNvPr id="18441" name="Picture 18" descr="Эмблема"/>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692275" y="4448175"/>
            <a:ext cx="1714500" cy="24098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8"/>
          <p:cNvPicPr>
            <a:picLocks noChangeAspect="1" noChangeArrowheads="1"/>
          </p:cNvPicPr>
          <p:nvPr/>
        </p:nvPicPr>
        <p:blipFill>
          <a:blip r:embed="rId2">
            <a:lum bright="20000"/>
          </a:blip>
          <a:srcRect/>
          <a:stretch>
            <a:fillRect/>
          </a:stretch>
        </p:blipFill>
        <p:spPr bwMode="auto">
          <a:xfrm>
            <a:off x="0" y="0"/>
            <a:ext cx="9144000" cy="6858000"/>
          </a:xfrm>
          <a:prstGeom prst="rect">
            <a:avLst/>
          </a:prstGeom>
          <a:noFill/>
          <a:ln w="9525">
            <a:noFill/>
            <a:miter lim="800000"/>
            <a:headEnd/>
            <a:tailEnd/>
          </a:ln>
        </p:spPr>
      </p:pic>
      <p:sp>
        <p:nvSpPr>
          <p:cNvPr id="19458" name="Заголовок 1"/>
          <p:cNvSpPr>
            <a:spLocks noGrp="1"/>
          </p:cNvSpPr>
          <p:nvPr>
            <p:ph type="title" idx="4294967295"/>
          </p:nvPr>
        </p:nvSpPr>
        <p:spPr>
          <a:xfrm>
            <a:off x="4572000" y="928688"/>
            <a:ext cx="4357688" cy="500062"/>
          </a:xfrm>
        </p:spPr>
        <p:txBody>
          <a:bodyPr/>
          <a:lstStyle/>
          <a:p>
            <a:pPr eaLnBrk="1" hangingPunct="1"/>
            <a:r>
              <a:rPr lang="ru-RU" sz="1800" b="1" smtClean="0">
                <a:solidFill>
                  <a:srgbClr val="009999"/>
                </a:solidFill>
                <a:latin typeface="Times New Roman" pitchFamily="18" charset="0"/>
                <a:cs typeface="Times New Roman" pitchFamily="18" charset="0"/>
              </a:rPr>
              <a:t>Конно – спортивный </a:t>
            </a:r>
            <a:br>
              <a:rPr lang="ru-RU" sz="1800" b="1" smtClean="0">
                <a:solidFill>
                  <a:srgbClr val="009999"/>
                </a:solidFill>
                <a:latin typeface="Times New Roman" pitchFamily="18" charset="0"/>
                <a:cs typeface="Times New Roman" pitchFamily="18" charset="0"/>
              </a:rPr>
            </a:br>
            <a:r>
              <a:rPr lang="ru-RU" sz="1800" b="1" smtClean="0">
                <a:solidFill>
                  <a:srgbClr val="009999"/>
                </a:solidFill>
                <a:latin typeface="Times New Roman" pitchFamily="18" charset="0"/>
                <a:cs typeface="Times New Roman" pitchFamily="18" charset="0"/>
              </a:rPr>
              <a:t>праздник</a:t>
            </a:r>
          </a:p>
        </p:txBody>
      </p:sp>
      <p:sp>
        <p:nvSpPr>
          <p:cNvPr id="19459" name="Содержимое 3"/>
          <p:cNvSpPr>
            <a:spLocks noGrp="1"/>
          </p:cNvSpPr>
          <p:nvPr>
            <p:ph sz="half" idx="4294967295"/>
          </p:nvPr>
        </p:nvSpPr>
        <p:spPr>
          <a:xfrm>
            <a:off x="4643438" y="1500188"/>
            <a:ext cx="4214812" cy="4972050"/>
          </a:xfrm>
        </p:spPr>
        <p:txBody>
          <a:bodyPr/>
          <a:lstStyle/>
          <a:p>
            <a:pPr algn="just" eaLnBrk="1" hangingPunct="1">
              <a:buFont typeface="Arial" charset="0"/>
              <a:buNone/>
            </a:pPr>
            <a:r>
              <a:rPr lang="ru-RU" sz="1600" smtClean="0">
                <a:latin typeface="Times New Roman" pitchFamily="18" charset="0"/>
                <a:cs typeface="Times New Roman" pitchFamily="18" charset="0"/>
              </a:rPr>
              <a:t>        </a:t>
            </a:r>
            <a:r>
              <a:rPr lang="ru-RU" sz="1400" smtClean="0">
                <a:latin typeface="Times New Roman" pitchFamily="18" charset="0"/>
                <a:cs typeface="Times New Roman" pitchFamily="18" charset="0"/>
              </a:rPr>
              <a:t>Чемпионат русских троек «Пензенская осень » проводится в целях возрождения и развития традиционной русской запряжки - тройки.</a:t>
            </a:r>
            <a:br>
              <a:rPr lang="ru-RU" sz="1400" smtClean="0">
                <a:latin typeface="Times New Roman" pitchFamily="18" charset="0"/>
                <a:cs typeface="Times New Roman" pitchFamily="18" charset="0"/>
              </a:rPr>
            </a:br>
            <a:r>
              <a:rPr lang="ru-RU" sz="1400" smtClean="0">
                <a:latin typeface="Times New Roman" pitchFamily="18" charset="0"/>
                <a:cs typeface="Times New Roman" pitchFamily="18" charset="0"/>
              </a:rPr>
              <a:t>Задачами чемпионата являются: совершенствование троек; привлечение к участию новых молодых наездников из различных регионов страны; отработка видов программы соревнований, введение новых соревновательных элементов; определение сильнейших троек страны.     В Чемпионате принимают участие одни из самых титулованных спортсменов страны - чемпионы всероссийских и международных чемпионатов, лучшие представители орловской рысистой породы из Москвы, Рязани, Брянска, Ярославля, Костромы и Вологды, Саратова и др.</a:t>
            </a:r>
          </a:p>
          <a:p>
            <a:pPr algn="just" eaLnBrk="1" hangingPunct="1">
              <a:buFont typeface="Arial" charset="0"/>
              <a:buNone/>
            </a:pPr>
            <a:endParaRPr lang="ru-RU" sz="1400" smtClean="0">
              <a:latin typeface="Times New Roman" pitchFamily="18" charset="0"/>
              <a:cs typeface="Times New Roman" pitchFamily="18" charset="0"/>
            </a:endParaRPr>
          </a:p>
          <a:p>
            <a:pPr eaLnBrk="1" hangingPunct="1">
              <a:buFont typeface="Arial" charset="0"/>
              <a:buNone/>
            </a:pPr>
            <a:r>
              <a:rPr lang="ru-RU" sz="1200" smtClean="0">
                <a:latin typeface="Times New Roman" pitchFamily="18" charset="0"/>
                <a:cs typeface="Times New Roman" pitchFamily="18" charset="0"/>
              </a:rPr>
              <a:t>          </a:t>
            </a:r>
            <a:r>
              <a:rPr lang="ru-RU" sz="1200" b="1" smtClean="0">
                <a:solidFill>
                  <a:srgbClr val="00B050"/>
                </a:solidFill>
                <a:latin typeface="Times New Roman" pitchFamily="18" charset="0"/>
                <a:cs typeface="Times New Roman" pitchFamily="18" charset="0"/>
              </a:rPr>
              <a:t>Пензенская область Каменский район  </a:t>
            </a:r>
          </a:p>
          <a:p>
            <a:pPr eaLnBrk="1" hangingPunct="1">
              <a:buFont typeface="Arial" charset="0"/>
              <a:buNone/>
            </a:pPr>
            <a:r>
              <a:rPr lang="ru-RU" sz="1200" b="1" smtClean="0">
                <a:solidFill>
                  <a:srgbClr val="00B050"/>
                </a:solidFill>
                <a:latin typeface="Times New Roman" pitchFamily="18" charset="0"/>
                <a:cs typeface="Times New Roman" pitchFamily="18" charset="0"/>
              </a:rPr>
              <a:t>          с. Завиваловка ипподром конезавода «Завиваловский»</a:t>
            </a:r>
          </a:p>
        </p:txBody>
      </p:sp>
      <p:pic>
        <p:nvPicPr>
          <p:cNvPr id="19460" name="Picture 2"/>
          <p:cNvPicPr>
            <a:picLocks noGrp="1" noChangeAspect="1" noChangeArrowheads="1"/>
          </p:cNvPicPr>
          <p:nvPr>
            <p:ph sz="half" idx="4294967295"/>
          </p:nvPr>
        </p:nvPicPr>
        <p:blipFill>
          <a:blip r:embed="rId3"/>
          <a:srcRect l="20518" t="18178" b="36742"/>
          <a:stretch>
            <a:fillRect/>
          </a:stretch>
        </p:blipFill>
        <p:spPr>
          <a:xfrm>
            <a:off x="214313" y="2643188"/>
            <a:ext cx="2786062" cy="1214437"/>
          </a:xfrm>
        </p:spPr>
      </p:pic>
      <p:pic>
        <p:nvPicPr>
          <p:cNvPr id="4099" name="Picture 3"/>
          <p:cNvPicPr>
            <a:picLocks noChangeAspect="1" noChangeArrowheads="1"/>
          </p:cNvPicPr>
          <p:nvPr/>
        </p:nvPicPr>
        <p:blipFill>
          <a:blip r:embed="rId4" cstate="print">
            <a:lum bright="20000"/>
          </a:blip>
          <a:srcRect l="8571" t="11429" r="11429" b="14286"/>
          <a:stretch>
            <a:fillRect/>
          </a:stretch>
        </p:blipFill>
        <p:spPr bwMode="auto">
          <a:xfrm>
            <a:off x="214282" y="571480"/>
            <a:ext cx="2000264" cy="1643074"/>
          </a:xfrm>
          <a:prstGeom prst="snip1Rect">
            <a:avLst>
              <a:gd name="adj" fmla="val 25810"/>
            </a:avLst>
          </a:prstGeom>
          <a:noFill/>
          <a:ln w="9525">
            <a:noFill/>
            <a:miter lim="800000"/>
            <a:headEnd/>
            <a:tailEnd/>
          </a:ln>
          <a:effectLst/>
        </p:spPr>
      </p:pic>
      <p:pic>
        <p:nvPicPr>
          <p:cNvPr id="19462" name="Picture 5"/>
          <p:cNvPicPr>
            <a:picLocks noChangeAspect="1" noChangeArrowheads="1"/>
          </p:cNvPicPr>
          <p:nvPr/>
        </p:nvPicPr>
        <p:blipFill>
          <a:blip r:embed="rId5">
            <a:lum bright="10000" contrast="10000"/>
          </a:blip>
          <a:srcRect l="4485" t="-899" r="5305" b="22829"/>
          <a:stretch>
            <a:fillRect/>
          </a:stretch>
        </p:blipFill>
        <p:spPr bwMode="auto">
          <a:xfrm>
            <a:off x="1714500" y="1500188"/>
            <a:ext cx="2428875" cy="1285875"/>
          </a:xfrm>
          <a:prstGeom prst="rect">
            <a:avLst/>
          </a:prstGeom>
          <a:noFill/>
          <a:ln w="9525">
            <a:noFill/>
            <a:miter lim="800000"/>
            <a:headEnd/>
            <a:tailEnd/>
          </a:ln>
        </p:spPr>
      </p:pic>
      <p:pic>
        <p:nvPicPr>
          <p:cNvPr id="19463" name="Picture 7"/>
          <p:cNvPicPr>
            <a:picLocks noChangeAspect="1" noChangeArrowheads="1"/>
          </p:cNvPicPr>
          <p:nvPr/>
        </p:nvPicPr>
        <p:blipFill>
          <a:blip r:embed="rId6">
            <a:lum bright="20000" contrast="20000"/>
          </a:blip>
          <a:srcRect b="31580"/>
          <a:stretch>
            <a:fillRect/>
          </a:stretch>
        </p:blipFill>
        <p:spPr bwMode="auto">
          <a:xfrm>
            <a:off x="357188" y="5000625"/>
            <a:ext cx="2643187" cy="1500188"/>
          </a:xfrm>
          <a:prstGeom prst="rect">
            <a:avLst/>
          </a:prstGeom>
          <a:noFill/>
          <a:ln w="9525">
            <a:noFill/>
            <a:miter lim="800000"/>
            <a:headEnd/>
            <a:tailEnd/>
          </a:ln>
        </p:spPr>
      </p:pic>
      <p:sp>
        <p:nvSpPr>
          <p:cNvPr id="12" name="Прямоугольник 11"/>
          <p:cNvSpPr/>
          <p:nvPr/>
        </p:nvSpPr>
        <p:spPr>
          <a:xfrm>
            <a:off x="3428992" y="142853"/>
            <a:ext cx="2214578" cy="584775"/>
          </a:xfrm>
          <a:prstGeom prst="rect">
            <a:avLst/>
          </a:prstGeom>
          <a:noFill/>
        </p:spPr>
        <p:txBody>
          <a:bodyPr>
            <a:spAutoFit/>
          </a:bodyPr>
          <a:lstStyle/>
          <a:p>
            <a:pPr algn="ctr" fontAlgn="auto">
              <a:spcBef>
                <a:spcPts val="0"/>
              </a:spcBef>
              <a:spcAft>
                <a:spcPts val="0"/>
              </a:spcAft>
              <a:defRPr/>
            </a:pPr>
            <a:r>
              <a:rPr lang="ru-RU" sz="3200" b="1" dirty="0">
                <a:ln w="10541" cmpd="sng">
                  <a:solidFill>
                    <a:schemeClr val="accent1">
                      <a:shade val="88000"/>
                      <a:satMod val="110000"/>
                    </a:schemeClr>
                  </a:solidFill>
                  <a:prstDash val="solid"/>
                </a:ln>
                <a:solidFill>
                  <a:srgbClr val="00B050"/>
                </a:solidFill>
                <a:latin typeface="Times New Roman" pitchFamily="18" charset="0"/>
                <a:cs typeface="Times New Roman" pitchFamily="18" charset="0"/>
              </a:rPr>
              <a:t>ОКТЯБРЬ</a:t>
            </a:r>
          </a:p>
        </p:txBody>
      </p:sp>
      <p:sp>
        <p:nvSpPr>
          <p:cNvPr id="14" name="Прямоугольник 13"/>
          <p:cNvSpPr/>
          <p:nvPr/>
        </p:nvSpPr>
        <p:spPr>
          <a:xfrm>
            <a:off x="6500826" y="214290"/>
            <a:ext cx="2264402" cy="369332"/>
          </a:xfrm>
          <a:prstGeom prst="rect">
            <a:avLst/>
          </a:prstGeom>
          <a:noFill/>
          <a:ln>
            <a:noFill/>
          </a:ln>
        </p:spPr>
        <p:txBody>
          <a:bodyPr wrap="none">
            <a:spAutoFit/>
          </a:bodyPr>
          <a:lstStyle/>
          <a:p>
            <a:pPr algn="ctr" fontAlgn="auto">
              <a:spcBef>
                <a:spcPts val="0"/>
              </a:spcBef>
              <a:spcAft>
                <a:spcPts val="0"/>
              </a:spcAft>
              <a:defRPr/>
            </a:pPr>
            <a:r>
              <a:rPr lang="ru-RU" b="1" dirty="0">
                <a:ln w="10541" cmpd="sng">
                  <a:solidFill>
                    <a:schemeClr val="accent1">
                      <a:shade val="88000"/>
                      <a:satMod val="110000"/>
                    </a:schemeClr>
                  </a:solidFill>
                  <a:prstDash val="solid"/>
                </a:ln>
                <a:solidFill>
                  <a:srgbClr val="00B050"/>
                </a:solidFill>
                <a:latin typeface="Times New Roman" pitchFamily="18" charset="0"/>
                <a:cs typeface="Times New Roman" pitchFamily="18" charset="0"/>
              </a:rPr>
              <a:t>Календарь событий</a:t>
            </a:r>
          </a:p>
        </p:txBody>
      </p:sp>
      <p:pic>
        <p:nvPicPr>
          <p:cNvPr id="19466" name="Picture 6"/>
          <p:cNvPicPr>
            <a:picLocks noChangeAspect="1" noChangeArrowheads="1"/>
          </p:cNvPicPr>
          <p:nvPr/>
        </p:nvPicPr>
        <p:blipFill>
          <a:blip r:embed="rId7">
            <a:lum bright="20000"/>
          </a:blip>
          <a:srcRect l="12308" r="4614" b="28751"/>
          <a:stretch>
            <a:fillRect/>
          </a:stretch>
        </p:blipFill>
        <p:spPr bwMode="auto">
          <a:xfrm>
            <a:off x="2286000" y="3786188"/>
            <a:ext cx="2143125" cy="135731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7"/>
          <p:cNvPicPr>
            <a:picLocks noChangeAspect="1" noChangeArrowheads="1"/>
          </p:cNvPicPr>
          <p:nvPr/>
        </p:nvPicPr>
        <p:blipFill>
          <a:blip r:embed="rId2"/>
          <a:srcRect/>
          <a:stretch>
            <a:fillRect/>
          </a:stretch>
        </p:blipFill>
        <p:spPr bwMode="auto">
          <a:xfrm>
            <a:off x="5572125" y="4929188"/>
            <a:ext cx="2357438" cy="1571625"/>
          </a:xfrm>
          <a:prstGeom prst="rect">
            <a:avLst/>
          </a:prstGeom>
          <a:noFill/>
          <a:ln w="9525">
            <a:noFill/>
            <a:miter lim="800000"/>
            <a:headEnd/>
            <a:tailEnd/>
          </a:ln>
        </p:spPr>
      </p:pic>
      <p:pic>
        <p:nvPicPr>
          <p:cNvPr id="20482" name="Picture 5"/>
          <p:cNvPicPr>
            <a:picLocks noChangeAspect="1" noChangeArrowheads="1"/>
          </p:cNvPicPr>
          <p:nvPr/>
        </p:nvPicPr>
        <p:blipFill>
          <a:blip r:embed="rId3"/>
          <a:srcRect l="5302" t="3125" r="6818" b="16666"/>
          <a:stretch>
            <a:fillRect/>
          </a:stretch>
        </p:blipFill>
        <p:spPr bwMode="auto">
          <a:xfrm>
            <a:off x="0" y="0"/>
            <a:ext cx="9144000" cy="6858000"/>
          </a:xfrm>
          <a:prstGeom prst="rect">
            <a:avLst/>
          </a:prstGeom>
          <a:noFill/>
          <a:ln w="9525">
            <a:noFill/>
            <a:miter lim="800000"/>
            <a:headEnd/>
            <a:tailEnd/>
          </a:ln>
        </p:spPr>
      </p:pic>
      <p:sp>
        <p:nvSpPr>
          <p:cNvPr id="20483" name="Заголовок 1"/>
          <p:cNvSpPr>
            <a:spLocks noGrp="1"/>
          </p:cNvSpPr>
          <p:nvPr>
            <p:ph type="title"/>
          </p:nvPr>
        </p:nvSpPr>
        <p:spPr>
          <a:xfrm>
            <a:off x="2857500" y="142875"/>
            <a:ext cx="2643188" cy="511175"/>
          </a:xfrm>
        </p:spPr>
        <p:txBody>
          <a:bodyPr/>
          <a:lstStyle/>
          <a:p>
            <a:pPr eaLnBrk="1" hangingPunct="1"/>
            <a:r>
              <a:rPr lang="ru-RU" sz="3200" b="1" smtClean="0">
                <a:solidFill>
                  <a:srgbClr val="00B050"/>
                </a:solidFill>
                <a:latin typeface="Times New Roman" pitchFamily="18" charset="0"/>
                <a:cs typeface="Times New Roman" pitchFamily="18" charset="0"/>
              </a:rPr>
              <a:t>ОКТЯБРЬ</a:t>
            </a:r>
          </a:p>
        </p:txBody>
      </p:sp>
      <p:sp>
        <p:nvSpPr>
          <p:cNvPr id="3" name="Содержимое 2"/>
          <p:cNvSpPr>
            <a:spLocks noGrp="1"/>
          </p:cNvSpPr>
          <p:nvPr>
            <p:ph sz="half" idx="1"/>
          </p:nvPr>
        </p:nvSpPr>
        <p:spPr>
          <a:xfrm>
            <a:off x="214313" y="785813"/>
            <a:ext cx="4857750" cy="5786437"/>
          </a:xfrm>
        </p:spPr>
        <p:txBody>
          <a:bodyPr rtlCol="0">
            <a:normAutofit fontScale="25000" lnSpcReduction="20000"/>
          </a:bodyPr>
          <a:lstStyle/>
          <a:p>
            <a:pPr algn="ctr" eaLnBrk="1" fontAlgn="auto" hangingPunct="1">
              <a:spcAft>
                <a:spcPts val="0"/>
              </a:spcAft>
              <a:buFont typeface="Arial" pitchFamily="34" charset="0"/>
              <a:buChar char="•"/>
              <a:defRPr/>
            </a:pPr>
            <a:r>
              <a:rPr lang="ru-RU" sz="4800" b="1" dirty="0" smtClean="0">
                <a:solidFill>
                  <a:srgbClr val="336600"/>
                </a:solidFill>
                <a:latin typeface="Times New Roman" pitchFamily="18" charset="0"/>
                <a:cs typeface="Times New Roman" pitchFamily="18" charset="0"/>
              </a:rPr>
              <a:t>Блаженный Иоанн </a:t>
            </a:r>
            <a:r>
              <a:rPr lang="ru-RU" sz="4800" b="1" dirty="0" err="1" smtClean="0">
                <a:solidFill>
                  <a:srgbClr val="336600"/>
                </a:solidFill>
                <a:latin typeface="Times New Roman" pitchFamily="18" charset="0"/>
                <a:cs typeface="Times New Roman" pitchFamily="18" charset="0"/>
              </a:rPr>
              <a:t>Кочетовский</a:t>
            </a:r>
            <a:endParaRPr lang="ru-RU" sz="4800" b="1" dirty="0" smtClean="0">
              <a:solidFill>
                <a:srgbClr val="336600"/>
              </a:solidFill>
              <a:latin typeface="Times New Roman" pitchFamily="18" charset="0"/>
              <a:cs typeface="Times New Roman" pitchFamily="18" charset="0"/>
            </a:endParaRP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Блаженный Иоанн </a:t>
            </a:r>
            <a:r>
              <a:rPr lang="ru-RU" b="1" dirty="0" err="1" smtClean="0">
                <a:latin typeface="Times New Roman" pitchFamily="18" charset="0"/>
                <a:cs typeface="Times New Roman" pitchFamily="18" charset="0"/>
              </a:rPr>
              <a:t>Кочетовский</a:t>
            </a:r>
            <a:r>
              <a:rPr lang="ru-RU" b="1" dirty="0" smtClean="0">
                <a:latin typeface="Times New Roman" pitchFamily="18" charset="0"/>
                <a:cs typeface="Times New Roman" pitchFamily="18" charset="0"/>
              </a:rPr>
              <a:t> (Иван Иванович </a:t>
            </a:r>
            <a:r>
              <a:rPr lang="ru-RU" b="1" dirty="0" err="1" smtClean="0">
                <a:latin typeface="Times New Roman" pitchFamily="18" charset="0"/>
                <a:cs typeface="Times New Roman" pitchFamily="18" charset="0"/>
              </a:rPr>
              <a:t>Поташев</a:t>
            </a:r>
            <a:r>
              <a:rPr lang="ru-RU" b="1" dirty="0" smtClean="0">
                <a:latin typeface="Times New Roman" pitchFamily="18" charset="0"/>
                <a:cs typeface="Times New Roman" pitchFamily="18" charset="0"/>
              </a:rPr>
              <a:t>, 1839-1886) родился 1 января 1839 г. в селе Кочетовка </a:t>
            </a:r>
            <a:r>
              <a:rPr lang="ru-RU" b="1" dirty="0" err="1" smtClean="0">
                <a:latin typeface="Times New Roman" pitchFamily="18" charset="0"/>
                <a:cs typeface="Times New Roman" pitchFamily="18" charset="0"/>
              </a:rPr>
              <a:t>Нижнеломовского</a:t>
            </a:r>
            <a:r>
              <a:rPr lang="ru-RU" b="1" dirty="0" smtClean="0">
                <a:latin typeface="Times New Roman" pitchFamily="18" charset="0"/>
                <a:cs typeface="Times New Roman" pitchFamily="18" charset="0"/>
              </a:rPr>
              <a:t> уезда Пензенской губернии. Родители его, Иван Игнатьевич и Варвара Степановна, были крепостными помещика И.M. Кузнецова.</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Среди православных Иоанн пользовался большой любовью и почитанием. Уже в отроческие годы проявилось особое устроение его души: он не участвовал в играх сверстников, не помышлял </a:t>
            </a:r>
            <a:r>
              <a:rPr lang="ru-RU" b="1" dirty="0" err="1" smtClean="0">
                <a:latin typeface="Times New Roman" pitchFamily="18" charset="0"/>
                <a:cs typeface="Times New Roman" pitchFamily="18" charset="0"/>
              </a:rPr>
              <a:t>o</a:t>
            </a:r>
            <a:r>
              <a:rPr lang="ru-RU" b="1" dirty="0" smtClean="0">
                <a:latin typeface="Times New Roman" pitchFamily="18" charset="0"/>
                <a:cs typeface="Times New Roman" pitchFamily="18" charset="0"/>
              </a:rPr>
              <a:t> женитьбе. Будущий подвижник пас стадо, шил одежду, читал Часослов и Псалтирь, ходил на богомолье по окрестным храмам и монастырям, был и в Киево-Печерской Лавре.</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От одного из монахов лавры Иоанн получил благословение на предстоящий подвиг юродства, и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26 лет до самой смерти он этот подвиг нес. Пребывая в нищете, не имея постоянного жилища, Иоанн скитался рядом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селом, где родился. Жил в лесу, в поле даже в зной и в стужу, сделался как бы полупомешанным. Не раз люди видели его в лесу кормящим из рук волков и спящим среди них.</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Как юродивый он принял особые манеры в поведении: начал говорить на непонятном языке, поясняя сказанное жестами рук и выражением лица, качался из сторону в сторону, вертелся на одной ноге, ходил в рубище, на груди его был тяжелый крест весом в несколько фунтов, </a:t>
            </a:r>
            <a:r>
              <a:rPr lang="ru-RU" b="1" dirty="0" err="1" smtClean="0">
                <a:latin typeface="Times New Roman" pitchFamily="18" charset="0"/>
                <a:cs typeface="Times New Roman" pitchFamily="18" charset="0"/>
              </a:rPr>
              <a:t>a</a:t>
            </a:r>
            <a:r>
              <a:rPr lang="ru-RU" b="1" dirty="0" smtClean="0">
                <a:latin typeface="Times New Roman" pitchFamily="18" charset="0"/>
                <a:cs typeface="Times New Roman" pitchFamily="18" charset="0"/>
              </a:rPr>
              <a:t> в руке – тяжелая железная палка. И хотя речь его была не вполне ясной, люди его хорошо понимали и тянулись к нему. Они видели, что Иоанн проявляет любовь и милосердие к обездоленным.</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Кроме родного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Кочетовка блаженный посещал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Головинщино, где в базарные дни ходил по домам для сбора подаяний. И все, что ему </a:t>
            </a:r>
            <a:r>
              <a:rPr lang="ru-RU" b="1" dirty="0" err="1" smtClean="0">
                <a:latin typeface="Times New Roman" pitchFamily="18" charset="0"/>
                <a:cs typeface="Times New Roman" pitchFamily="18" charset="0"/>
              </a:rPr>
              <a:t>пoдавали</a:t>
            </a:r>
            <a:r>
              <a:rPr lang="ru-RU" b="1" dirty="0" smtClean="0">
                <a:latin typeface="Times New Roman" pitchFamily="18" charset="0"/>
                <a:cs typeface="Times New Roman" pitchFamily="18" charset="0"/>
              </a:rPr>
              <a:t> добрые люди, он раздавал другим. Так, после пожара, случившегося в Кочетовке 12 августа 1874 г., Иоанн собрал в селе Головинщино более 70 рублей и перед праздником Успения Пресвятой Богородицы все раздал погорельцам. На эти деньги было куплено столько обуви и одежды, что практически каждый из 109 сгоревших дворов получил помощь юродивого.</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Многие люди очень дорожили его подарками: «Это мне Ванюша </a:t>
            </a:r>
            <a:r>
              <a:rPr lang="ru-RU" b="1" dirty="0" err="1" smtClean="0">
                <a:latin typeface="Times New Roman" pitchFamily="18" charset="0"/>
                <a:cs typeface="Times New Roman" pitchFamily="18" charset="0"/>
              </a:rPr>
              <a:t>Кочетовский</a:t>
            </a:r>
            <a:r>
              <a:rPr lang="ru-RU" b="1" dirty="0" smtClean="0">
                <a:latin typeface="Times New Roman" pitchFamily="18" charset="0"/>
                <a:cs typeface="Times New Roman" pitchFamily="18" charset="0"/>
              </a:rPr>
              <a:t> подарил…» Приезжали к Иванушке из Пензы, Пензенской губернии и даже из северной столицы, чтобы «</a:t>
            </a:r>
            <a:r>
              <a:rPr lang="ru-RU" b="1" dirty="0" err="1" smtClean="0">
                <a:latin typeface="Times New Roman" pitchFamily="18" charset="0"/>
                <a:cs typeface="Times New Roman" pitchFamily="18" charset="0"/>
              </a:rPr>
              <a:t>назидаться</a:t>
            </a:r>
            <a:r>
              <a:rPr lang="ru-RU" b="1" dirty="0" smtClean="0">
                <a:latin typeface="Times New Roman" pitchFamily="18" charset="0"/>
                <a:cs typeface="Times New Roman" pitchFamily="18" charset="0"/>
              </a:rPr>
              <a:t> от него иносказательных пророческих речей для </a:t>
            </a:r>
            <a:r>
              <a:rPr lang="ru-RU" b="1" dirty="0" err="1" smtClean="0">
                <a:latin typeface="Times New Roman" pitchFamily="18" charset="0"/>
                <a:cs typeface="Times New Roman" pitchFamily="18" charset="0"/>
              </a:rPr>
              <a:t>уврачевания</a:t>
            </a:r>
            <a:r>
              <a:rPr lang="ru-RU" b="1" dirty="0" smtClean="0">
                <a:latin typeface="Times New Roman" pitchFamily="18" charset="0"/>
                <a:cs typeface="Times New Roman" pitchFamily="18" charset="0"/>
              </a:rPr>
              <a:t> своих душ».</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Иоанн имел от Бога дар предвидения, часто предсказывал пожары, старался предупредить людей </a:t>
            </a:r>
            <a:r>
              <a:rPr lang="ru-RU" b="1" dirty="0" err="1" smtClean="0">
                <a:latin typeface="Times New Roman" pitchFamily="18" charset="0"/>
                <a:cs typeface="Times New Roman" pitchFamily="18" charset="0"/>
              </a:rPr>
              <a:t>o</a:t>
            </a:r>
            <a:r>
              <a:rPr lang="ru-RU" b="1" dirty="0" smtClean="0">
                <a:latin typeface="Times New Roman" pitchFamily="18" charset="0"/>
                <a:cs typeface="Times New Roman" pitchFamily="18" charset="0"/>
              </a:rPr>
              <a:t> беде. B 1872 г. за пять дней до пожара в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Головинщино Иванушка указал рукой на улицы, которые впоследствии сгорели, и предсказал беду. B 1873 г. юродивый предрек, что в </a:t>
            </a:r>
            <a:r>
              <a:rPr lang="ru-RU" b="1" dirty="0" err="1" smtClean="0">
                <a:latin typeface="Times New Roman" pitchFamily="18" charset="0"/>
                <a:cs typeface="Times New Roman" pitchFamily="18" charset="0"/>
              </a:rPr>
              <a:t>Нижнеломовском</a:t>
            </a:r>
            <a:r>
              <a:rPr lang="ru-RU" b="1" dirty="0" smtClean="0">
                <a:latin typeface="Times New Roman" pitchFamily="18" charset="0"/>
                <a:cs typeface="Times New Roman" pitchFamily="18" charset="0"/>
              </a:rPr>
              <a:t> и </a:t>
            </a:r>
            <a:r>
              <a:rPr lang="ru-RU" b="1" dirty="0" err="1" smtClean="0">
                <a:latin typeface="Times New Roman" pitchFamily="18" charset="0"/>
                <a:cs typeface="Times New Roman" pitchFamily="18" charset="0"/>
              </a:rPr>
              <a:t>Чембарском</a:t>
            </a:r>
            <a:r>
              <a:rPr lang="ru-RU" b="1" dirty="0" smtClean="0">
                <a:latin typeface="Times New Roman" pitchFamily="18" charset="0"/>
                <a:cs typeface="Times New Roman" pitchFamily="18" charset="0"/>
              </a:rPr>
              <a:t> уездах случится град. Он обратился к своему духовному отцу священнику Петру Белозерскому, и отец Петр его пророчество, сделанное иносказательно, истолковал так, что надо собрать прихожан в храм для общей молитвы, чтобы отвести беду. Так и было сделано: совершили молебен в Михайло-Архангельской церкви, и соборная молитва отклонила беду – засеянные поля в Кочетовке остались невредимыми, в то время как в других местах град побил посевы.</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При входе в святой храм Иоанн оставлял свое юродство за порогом. В благочестии блаженный был образцом для своих односельчан. Он часто ходил в храм, по праздникам и всем воскресеньям молился в алтаре, пел на клиросе – </a:t>
            </a:r>
            <a:r>
              <a:rPr lang="ru-RU" b="1" dirty="0" err="1" smtClean="0">
                <a:latin typeface="Times New Roman" pitchFamily="18" charset="0"/>
                <a:cs typeface="Times New Roman" pitchFamily="18" charset="0"/>
              </a:rPr>
              <a:t>y</a:t>
            </a:r>
            <a:r>
              <a:rPr lang="ru-RU" b="1" dirty="0" smtClean="0">
                <a:latin typeface="Times New Roman" pitchFamily="18" charset="0"/>
                <a:cs typeface="Times New Roman" pitchFamily="18" charset="0"/>
              </a:rPr>
              <a:t> него был прекрасный голос. Любил подавать просфоры на </a:t>
            </a:r>
            <a:r>
              <a:rPr lang="ru-RU" b="1" dirty="0" err="1" smtClean="0">
                <a:latin typeface="Times New Roman" pitchFamily="18" charset="0"/>
                <a:cs typeface="Times New Roman" pitchFamily="18" charset="0"/>
              </a:rPr>
              <a:t>пpоскомидию</a:t>
            </a:r>
            <a:r>
              <a:rPr lang="ru-RU" b="1" dirty="0" smtClean="0">
                <a:latin typeface="Times New Roman" pitchFamily="18" charset="0"/>
                <a:cs typeface="Times New Roman" pitchFamily="18" charset="0"/>
              </a:rPr>
              <a:t>. Нередко на своем иносказательном языке обличал рассеянно молящихся в храме и тем побуждал их молиться благоговейно. При пении Херувимской песни он или уходил в </a:t>
            </a:r>
            <a:r>
              <a:rPr lang="ru-RU" b="1" dirty="0" err="1" smtClean="0">
                <a:latin typeface="Times New Roman" pitchFamily="18" charset="0"/>
                <a:cs typeface="Times New Roman" pitchFamily="18" charset="0"/>
              </a:rPr>
              <a:t>приделыный</a:t>
            </a:r>
            <a:r>
              <a:rPr lang="ru-RU" b="1" dirty="0" smtClean="0">
                <a:latin typeface="Times New Roman" pitchFamily="18" charset="0"/>
                <a:cs typeface="Times New Roman" pitchFamily="18" charset="0"/>
              </a:rPr>
              <a:t> храм, или бил себя по щекам, или падал ниц, крестообразно сложив руки под головой. Блаженный часто приобщался Святых Таин, исповедуясь на </a:t>
            </a:r>
            <a:r>
              <a:rPr lang="ru-RU" b="1" dirty="0" err="1" smtClean="0">
                <a:latin typeface="Times New Roman" pitchFamily="18" charset="0"/>
                <a:cs typeface="Times New Roman" pitchFamily="18" charset="0"/>
              </a:rPr>
              <a:t>своеобразнном</a:t>
            </a:r>
            <a:r>
              <a:rPr lang="ru-RU" b="1" dirty="0" smtClean="0">
                <a:latin typeface="Times New Roman" pitchFamily="18" charset="0"/>
                <a:cs typeface="Times New Roman" pitchFamily="18" charset="0"/>
              </a:rPr>
              <a:t> языке, который мог понимать его духовный отец: </a:t>
            </a:r>
            <a:r>
              <a:rPr lang="ru-RU" b="1" dirty="0" err="1" smtClean="0">
                <a:latin typeface="Times New Roman" pitchFamily="18" charset="0"/>
                <a:cs typeface="Times New Roman" pitchFamily="18" charset="0"/>
              </a:rPr>
              <a:t>o</a:t>
            </a:r>
            <a:r>
              <a:rPr lang="ru-RU" b="1" dirty="0" smtClean="0">
                <a:latin typeface="Times New Roman" pitchFamily="18" charset="0"/>
                <a:cs typeface="Times New Roman" pitchFamily="18" charset="0"/>
              </a:rPr>
              <a:t>. Петр, поступив на приход в 1866 г., духовно </a:t>
            </a:r>
            <a:r>
              <a:rPr lang="ru-RU" b="1" dirty="0" err="1" smtClean="0">
                <a:latin typeface="Times New Roman" pitchFamily="18" charset="0"/>
                <a:cs typeface="Times New Roman" pitchFamily="18" charset="0"/>
              </a:rPr>
              <a:t>окормлял</a:t>
            </a:r>
            <a:r>
              <a:rPr lang="ru-RU" b="1" dirty="0" smtClean="0">
                <a:latin typeface="Times New Roman" pitchFamily="18" charset="0"/>
                <a:cs typeface="Times New Roman" pitchFamily="18" charset="0"/>
              </a:rPr>
              <a:t> Иванушку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первых лет подвижничества до кончины.</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Существует предание, что в Кочетовке состоялась встреча блаженного Иоанна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будущим святым Иоанном </a:t>
            </a:r>
            <a:r>
              <a:rPr lang="ru-RU" b="1" dirty="0" err="1" smtClean="0">
                <a:latin typeface="Times New Roman" pitchFamily="18" charset="0"/>
                <a:cs typeface="Times New Roman" pitchFamily="18" charset="0"/>
              </a:rPr>
              <a:t>Оленевским</a:t>
            </a:r>
            <a:r>
              <a:rPr lang="ru-RU" b="1" dirty="0" smtClean="0">
                <a:latin typeface="Times New Roman" pitchFamily="18" charset="0"/>
                <a:cs typeface="Times New Roman" pitchFamily="18" charset="0"/>
              </a:rPr>
              <a:t>. Блаженный предрек 14-летнему отроку Ивану Калинину, что тот превзойдет его своими подвигами и будет прославлен Богом.</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Более 20 лет провел Иванушка в подвиге юродства. 12 июня 1886 г. он умер. Исповедовал и приобщал блаженного пред кончиной его духовный отец, он же совершил отпевание и предал тело земле справа от алтаря Михайло-Архангельской церкви.</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Впоследствии на могилу была положена надгробная плита </a:t>
            </a:r>
            <a:r>
              <a:rPr lang="ru-RU" b="1" dirty="0" err="1" smtClean="0">
                <a:latin typeface="Times New Roman" pitchFamily="18" charset="0"/>
                <a:cs typeface="Times New Roman" pitchFamily="18" charset="0"/>
              </a:rPr>
              <a:t>c</a:t>
            </a:r>
            <a:r>
              <a:rPr lang="ru-RU" b="1" dirty="0" smtClean="0">
                <a:latin typeface="Times New Roman" pitchFamily="18" charset="0"/>
                <a:cs typeface="Times New Roman" pitchFamily="18" charset="0"/>
              </a:rPr>
              <a:t> выбитыми буквами: «Раб Божий Иоанн». Она сохранилась до наших дней. Почитание Иоанна </a:t>
            </a:r>
            <a:r>
              <a:rPr lang="ru-RU" b="1" dirty="0" err="1" smtClean="0">
                <a:latin typeface="Times New Roman" pitchFamily="18" charset="0"/>
                <a:cs typeface="Times New Roman" pitchFamily="18" charset="0"/>
              </a:rPr>
              <a:t>Кочетовского</a:t>
            </a:r>
            <a:r>
              <a:rPr lang="ru-RU" b="1" dirty="0" smtClean="0">
                <a:latin typeface="Times New Roman" pitchFamily="18" charset="0"/>
                <a:cs typeface="Times New Roman" pitchFamily="18" charset="0"/>
              </a:rPr>
              <a:t> как человека святой жизни никогда не прекращалось. K месту его упокоения более 100 лет притекали богомольцы из Каменки, Головинщино, </a:t>
            </a:r>
            <a:r>
              <a:rPr lang="ru-RU" b="1" dirty="0" err="1" smtClean="0">
                <a:latin typeface="Times New Roman" pitchFamily="18" charset="0"/>
                <a:cs typeface="Times New Roman" pitchFamily="18" charset="0"/>
              </a:rPr>
              <a:t>Адикаевки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Ростовки</a:t>
            </a:r>
            <a:r>
              <a:rPr lang="ru-RU" b="1" dirty="0" smtClean="0">
                <a:latin typeface="Times New Roman" pitchFamily="18" charset="0"/>
                <a:cs typeface="Times New Roman" pitchFamily="18" charset="0"/>
              </a:rPr>
              <a:t> и других мест, даже из других регионов России.</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У могилы праведника была выстроена ограда, священнослужители и верующий народ совершали на месте его погребения заупокойные службы.</a:t>
            </a:r>
          </a:p>
          <a:p>
            <a:pPr algn="just" eaLnBrk="1" fontAlgn="auto" hangingPunct="1">
              <a:spcAft>
                <a:spcPts val="0"/>
              </a:spcAft>
              <a:buFont typeface="Arial" pitchFamily="34" charset="0"/>
              <a:buChar char="•"/>
              <a:defRPr/>
            </a:pPr>
            <a:r>
              <a:rPr lang="ru-RU" b="1" dirty="0" smtClean="0">
                <a:latin typeface="Times New Roman" pitchFamily="18" charset="0"/>
                <a:cs typeface="Times New Roman" pitchFamily="18" charset="0"/>
              </a:rPr>
              <a:t>14 июля 2018 года на заседании Священного Синода Русской Православной Церкви было принято решение о прославлении в лике </a:t>
            </a:r>
            <a:r>
              <a:rPr lang="ru-RU" b="1" dirty="0" err="1" smtClean="0">
                <a:latin typeface="Times New Roman" pitchFamily="18" charset="0"/>
                <a:cs typeface="Times New Roman" pitchFamily="18" charset="0"/>
              </a:rPr>
              <a:t>местночтимых</a:t>
            </a:r>
            <a:r>
              <a:rPr lang="ru-RU" b="1" dirty="0" smtClean="0">
                <a:latin typeface="Times New Roman" pitchFamily="18" charset="0"/>
                <a:cs typeface="Times New Roman" pitchFamily="18" charset="0"/>
              </a:rPr>
              <a:t> святых Пензенской митрополии блаженного Иоанна </a:t>
            </a:r>
            <a:r>
              <a:rPr lang="ru-RU" b="1" dirty="0" err="1" smtClean="0">
                <a:latin typeface="Times New Roman" pitchFamily="18" charset="0"/>
                <a:cs typeface="Times New Roman" pitchFamily="18" charset="0"/>
              </a:rPr>
              <a:t>Поташева</a:t>
            </a:r>
            <a:r>
              <a:rPr lang="ru-RU" b="1" dirty="0" smtClean="0">
                <a:latin typeface="Times New Roman" pitchFamily="18" charset="0"/>
                <a:cs typeface="Times New Roman" pitchFamily="18" charset="0"/>
              </a:rPr>
              <a:t>, старца </a:t>
            </a:r>
            <a:r>
              <a:rPr lang="ru-RU" b="1" dirty="0" err="1" smtClean="0">
                <a:latin typeface="Times New Roman" pitchFamily="18" charset="0"/>
                <a:cs typeface="Times New Roman" pitchFamily="18" charset="0"/>
              </a:rPr>
              <a:t>Кочетовского</a:t>
            </a:r>
            <a:r>
              <a:rPr lang="ru-RU" b="1" dirty="0" smtClean="0">
                <a:latin typeface="Times New Roman" pitchFamily="18" charset="0"/>
                <a:cs typeface="Times New Roman" pitchFamily="18" charset="0"/>
              </a:rPr>
              <a:t>. 6 октября того же года в Михайло-Архангельском храме села Кочетовка прошли торжества по случаю канонизации блаженного Иоанна, его мощи были обретены и перенесены в храм.</a:t>
            </a:r>
          </a:p>
          <a:p>
            <a:pPr eaLnBrk="1" fontAlgn="auto" hangingPunct="1">
              <a:spcAft>
                <a:spcPts val="0"/>
              </a:spcAft>
              <a:buFont typeface="Arial" pitchFamily="34" charset="0"/>
              <a:buNone/>
              <a:defRPr/>
            </a:pPr>
            <a:r>
              <a:rPr lang="ru-RU" sz="4800" b="1" dirty="0" smtClean="0">
                <a:solidFill>
                  <a:srgbClr val="00B050"/>
                </a:solidFill>
                <a:latin typeface="Times New Roman" pitchFamily="18" charset="0"/>
                <a:cs typeface="Times New Roman" pitchFamily="18" charset="0"/>
              </a:rPr>
              <a:t>          Пензенская область  Каменский район с. Кочетовка</a:t>
            </a:r>
            <a:endParaRPr lang="ru-RU" sz="4800" b="1" dirty="0">
              <a:solidFill>
                <a:srgbClr val="00B050"/>
              </a:solidFill>
              <a:latin typeface="Times New Roman" pitchFamily="18" charset="0"/>
              <a:cs typeface="Times New Roman" pitchFamily="18" charset="0"/>
            </a:endParaRPr>
          </a:p>
        </p:txBody>
      </p:sp>
      <p:pic>
        <p:nvPicPr>
          <p:cNvPr id="20485" name="Picture 7"/>
          <p:cNvPicPr>
            <a:picLocks noChangeAspect="1" noChangeArrowheads="1"/>
          </p:cNvPicPr>
          <p:nvPr/>
        </p:nvPicPr>
        <p:blipFill>
          <a:blip r:embed="rId2"/>
          <a:srcRect/>
          <a:stretch>
            <a:fillRect/>
          </a:stretch>
        </p:blipFill>
        <p:spPr bwMode="auto">
          <a:xfrm>
            <a:off x="5429250" y="5143500"/>
            <a:ext cx="2357438" cy="1571625"/>
          </a:xfrm>
          <a:prstGeom prst="rect">
            <a:avLst/>
          </a:prstGeom>
          <a:noFill/>
          <a:ln w="9525">
            <a:noFill/>
            <a:miter lim="800000"/>
            <a:headEnd/>
            <a:tailEnd/>
          </a:ln>
        </p:spPr>
      </p:pic>
      <p:pic>
        <p:nvPicPr>
          <p:cNvPr id="20486" name="Picture 8"/>
          <p:cNvPicPr>
            <a:picLocks noChangeAspect="1" noChangeArrowheads="1"/>
          </p:cNvPicPr>
          <p:nvPr/>
        </p:nvPicPr>
        <p:blipFill>
          <a:blip r:embed="rId4"/>
          <a:srcRect t="11667" b="17084"/>
          <a:stretch>
            <a:fillRect/>
          </a:stretch>
        </p:blipFill>
        <p:spPr bwMode="auto">
          <a:xfrm>
            <a:off x="5357813" y="2071688"/>
            <a:ext cx="2500312" cy="1643062"/>
          </a:xfrm>
          <a:prstGeom prst="rect">
            <a:avLst/>
          </a:prstGeom>
          <a:noFill/>
          <a:ln w="9525">
            <a:noFill/>
            <a:miter lim="800000"/>
            <a:headEnd/>
            <a:tailEnd/>
          </a:ln>
        </p:spPr>
      </p:pic>
      <p:pic>
        <p:nvPicPr>
          <p:cNvPr id="20487" name="Picture 10"/>
          <p:cNvPicPr>
            <a:picLocks noChangeAspect="1" noChangeArrowheads="1"/>
          </p:cNvPicPr>
          <p:nvPr/>
        </p:nvPicPr>
        <p:blipFill>
          <a:blip r:embed="rId5"/>
          <a:srcRect/>
          <a:stretch>
            <a:fillRect/>
          </a:stretch>
        </p:blipFill>
        <p:spPr bwMode="auto">
          <a:xfrm>
            <a:off x="6357938" y="571500"/>
            <a:ext cx="2571750" cy="1500188"/>
          </a:xfrm>
          <a:prstGeom prst="rect">
            <a:avLst/>
          </a:prstGeom>
          <a:noFill/>
          <a:ln w="9525">
            <a:noFill/>
            <a:miter lim="800000"/>
            <a:headEnd/>
            <a:tailEnd/>
          </a:ln>
        </p:spPr>
      </p:pic>
      <p:sp>
        <p:nvSpPr>
          <p:cNvPr id="9" name="Прямоугольник 8"/>
          <p:cNvSpPr/>
          <p:nvPr/>
        </p:nvSpPr>
        <p:spPr>
          <a:xfrm>
            <a:off x="6429388" y="142852"/>
            <a:ext cx="2264402" cy="369332"/>
          </a:xfrm>
          <a:prstGeom prst="rect">
            <a:avLst/>
          </a:prstGeom>
        </p:spPr>
        <p:txBody>
          <a:bodyPr wrap="none">
            <a:spAutoFit/>
          </a:bodyPr>
          <a:lstStyle/>
          <a:p>
            <a:pPr algn="ctr" fontAlgn="auto">
              <a:spcBef>
                <a:spcPts val="0"/>
              </a:spcBef>
              <a:spcAft>
                <a:spcPts val="0"/>
              </a:spcAft>
              <a:defRPr/>
            </a:pPr>
            <a:r>
              <a:rPr lang="ru-RU" b="1" dirty="0">
                <a:ln w="10541" cmpd="sng">
                  <a:solidFill>
                    <a:schemeClr val="accent1">
                      <a:shade val="88000"/>
                      <a:satMod val="110000"/>
                    </a:schemeClr>
                  </a:solidFill>
                  <a:prstDash val="solid"/>
                </a:ln>
                <a:solidFill>
                  <a:srgbClr val="00B050"/>
                </a:solidFill>
                <a:latin typeface="Times New Roman" pitchFamily="18" charset="0"/>
                <a:cs typeface="Times New Roman" pitchFamily="18" charset="0"/>
              </a:rPr>
              <a:t>Календарь событий</a:t>
            </a:r>
          </a:p>
        </p:txBody>
      </p:sp>
      <p:pic>
        <p:nvPicPr>
          <p:cNvPr id="20489" name="Picture 7"/>
          <p:cNvPicPr>
            <a:picLocks noChangeAspect="1" noChangeArrowheads="1"/>
          </p:cNvPicPr>
          <p:nvPr/>
        </p:nvPicPr>
        <p:blipFill>
          <a:blip r:embed="rId2"/>
          <a:srcRect/>
          <a:stretch>
            <a:fillRect/>
          </a:stretch>
        </p:blipFill>
        <p:spPr bwMode="auto">
          <a:xfrm>
            <a:off x="5572125" y="5143500"/>
            <a:ext cx="2357438" cy="1571625"/>
          </a:xfrm>
          <a:prstGeom prst="rect">
            <a:avLst/>
          </a:prstGeom>
          <a:noFill/>
          <a:ln w="9525">
            <a:noFill/>
            <a:miter lim="800000"/>
            <a:headEnd/>
            <a:tailEnd/>
          </a:ln>
        </p:spPr>
      </p:pic>
      <p:pic>
        <p:nvPicPr>
          <p:cNvPr id="20490" name="Picture 4"/>
          <p:cNvPicPr>
            <a:picLocks noGrp="1" noChangeAspect="1" noChangeArrowheads="1"/>
          </p:cNvPicPr>
          <p:nvPr>
            <p:ph sz="half" idx="2"/>
          </p:nvPr>
        </p:nvPicPr>
        <p:blipFill>
          <a:blip r:embed="rId6"/>
          <a:srcRect/>
          <a:stretch>
            <a:fillRect/>
          </a:stretch>
        </p:blipFill>
        <p:spPr>
          <a:xfrm>
            <a:off x="6429375" y="3571875"/>
            <a:ext cx="2500313" cy="1643063"/>
          </a:xfr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764</TotalTime>
  <Words>1726</Words>
  <PresentationFormat>Экран (4:3)</PresentationFormat>
  <Paragraphs>56</Paragraphs>
  <Slides>8</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8</vt:i4>
      </vt:variant>
    </vt:vector>
  </HeadingPairs>
  <TitlesOfParts>
    <vt:vector size="13" baseType="lpstr">
      <vt:lpstr>Arial</vt:lpstr>
      <vt:lpstr>Calibri</vt:lpstr>
      <vt:lpstr>Times New Roman</vt:lpstr>
      <vt:lpstr>宋体</vt:lpstr>
      <vt:lpstr>Тема Office</vt:lpstr>
      <vt:lpstr>КАЛЕНДАРЬ СОБЫТИЙ КАМЕНСКОГО РАЙОНА ПЕНЗЕНСКОЙ ОБЛАСТИ 2021</vt:lpstr>
      <vt:lpstr>МАРТ</vt:lpstr>
      <vt:lpstr>ИЮНЬ</vt:lpstr>
      <vt:lpstr>Календарь событий</vt:lpstr>
      <vt:lpstr>Календарь событий</vt:lpstr>
      <vt:lpstr>Слайд 6</vt:lpstr>
      <vt:lpstr>Конно – спортивный  праздник</vt:lpstr>
      <vt:lpstr>ОКТЯБРЬ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КАЛЕНДАРЬ СОБЫТИЙ КАМЕНСКОГО РАЙОНА ПЕНЗЕНСКОЙ ОБЛАСТИ 2019</dc:title>
  <cp:lastModifiedBy>admin</cp:lastModifiedBy>
  <cp:revision>85</cp:revision>
  <dcterms:modified xsi:type="dcterms:W3CDTF">2021-03-10T11:28:02Z</dcterms:modified>
</cp:coreProperties>
</file>